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6"/>
  </p:notes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5" r:id="rId29"/>
    <p:sldId id="286" r:id="rId30"/>
    <p:sldId id="287" r:id="rId31"/>
    <p:sldId id="288" r:id="rId32"/>
    <p:sldId id="289" r:id="rId33"/>
    <p:sldId id="283" r:id="rId34"/>
    <p:sldId id="284" r:id="rId35"/>
  </p:sldIdLst>
  <p:sldSz cx="14630400" cy="8229600"/>
  <p:notesSz cx="8229600" cy="14630400"/>
  <p:embeddedFontLst>
    <p:embeddedFont>
      <p:font typeface="Calibri"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BFAFB"/>
    <a:srgbClr val="FAF9FA"/>
    <a:srgbClr val="FAFAFA"/>
    <a:srgbClr val="201E2B"/>
    <a:srgbClr val="312F7A"/>
    <a:srgbClr val="171A2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080" autoAdjust="0"/>
    <p:restoredTop sz="94608" autoAdjust="0"/>
  </p:normalViewPr>
  <p:slideViewPr>
    <p:cSldViewPr snapToGrid="0" snapToObjects="1">
      <p:cViewPr varScale="1">
        <p:scale>
          <a:sx n="71" d="100"/>
          <a:sy n="71" d="100"/>
        </p:scale>
        <p:origin x="-725" y="-77"/>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3221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6785014" y="328374"/>
            <a:ext cx="1060371" cy="784979"/>
          </a:xfrm>
          <a:prstGeom prst="rect">
            <a:avLst/>
          </a:prstGeom>
        </p:spPr>
      </p:pic>
      <p:sp>
        <p:nvSpPr>
          <p:cNvPr id="4" name="Text 1"/>
          <p:cNvSpPr/>
          <p:nvPr/>
        </p:nvSpPr>
        <p:spPr>
          <a:xfrm>
            <a:off x="3497281" y="1380886"/>
            <a:ext cx="7635835" cy="271820"/>
          </a:xfrm>
          <a:prstGeom prst="rect">
            <a:avLst/>
          </a:prstGeom>
          <a:noFill/>
          <a:ln/>
        </p:spPr>
        <p:txBody>
          <a:bodyPr wrap="none" lIns="0" tIns="0" rIns="0" bIns="0" rtlCol="0" anchor="t"/>
          <a:lstStyle/>
          <a:p>
            <a:pPr marL="0" indent="0" algn="ctr">
              <a:lnSpc>
                <a:spcPts val="2100"/>
              </a:lnSpc>
              <a:buNone/>
            </a:pPr>
            <a:r>
              <a:rPr lang="en-US" b="1" dirty="0">
                <a:solidFill>
                  <a:srgbClr val="F2F0F4"/>
                </a:solidFill>
                <a:latin typeface="Times New Roman" panose="02020603050405020304" pitchFamily="18" charset="0"/>
                <a:ea typeface="Montserrat" pitchFamily="34" charset="-122"/>
                <a:cs typeface="Times New Roman" panose="02020603050405020304" pitchFamily="18" charset="0"/>
              </a:rPr>
              <a:t>Department of Artificial Intelligence and Data Science Engineering</a:t>
            </a: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4670284" y="1784329"/>
            <a:ext cx="5289828" cy="271820"/>
          </a:xfrm>
          <a:prstGeom prst="rect">
            <a:avLst/>
          </a:prstGeom>
          <a:noFill/>
          <a:ln/>
        </p:spPr>
        <p:txBody>
          <a:bodyPr wrap="none" lIns="0" tIns="0" rIns="0" bIns="0" rtlCol="0" anchor="t"/>
          <a:lstStyle/>
          <a:p>
            <a:pPr marL="0" indent="0" algn="ctr">
              <a:lnSpc>
                <a:spcPts val="2100"/>
              </a:lnSpc>
              <a:buNone/>
            </a:pPr>
            <a:r>
              <a:rPr lang="en-US" dirty="0">
                <a:solidFill>
                  <a:srgbClr val="F2F0F4"/>
                </a:solidFill>
                <a:latin typeface="Times New Roman" panose="02020603050405020304" pitchFamily="18" charset="0"/>
                <a:ea typeface="Montserrat" pitchFamily="34" charset="-122"/>
                <a:cs typeface="Times New Roman" panose="02020603050405020304" pitchFamily="18" charset="0"/>
              </a:rPr>
              <a:t>AJEENKYA DY PATIL SCHOOL OF ENGINEERING,</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3394410" y="2211346"/>
            <a:ext cx="7841575" cy="271820"/>
          </a:xfrm>
          <a:prstGeom prst="rect">
            <a:avLst/>
          </a:prstGeom>
          <a:noFill/>
          <a:ln/>
        </p:spPr>
        <p:txBody>
          <a:bodyPr wrap="none" lIns="0" tIns="0" rIns="0" bIns="0" rtlCol="0" anchor="t"/>
          <a:lstStyle/>
          <a:p>
            <a:pPr marL="0" indent="0" algn="ctr">
              <a:lnSpc>
                <a:spcPts val="2100"/>
              </a:lnSpc>
              <a:buNone/>
            </a:pPr>
            <a:r>
              <a:rPr lang="en-US" dirty="0">
                <a:solidFill>
                  <a:srgbClr val="F2F0F4"/>
                </a:solidFill>
                <a:latin typeface="Times New Roman" panose="02020603050405020304" pitchFamily="18" charset="0"/>
                <a:ea typeface="Montserrat" pitchFamily="34" charset="-122"/>
                <a:cs typeface="Times New Roman" panose="02020603050405020304" pitchFamily="18" charset="0"/>
              </a:rPr>
              <a:t>Dr. D. Y. Patil Knowledge City, Charholi (Bk.), Via. Lohgaon, Pune – 412 105</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5865015" y="3256121"/>
            <a:ext cx="2900363" cy="362545"/>
          </a:xfrm>
          <a:prstGeom prst="rect">
            <a:avLst/>
          </a:prstGeom>
          <a:noFill/>
          <a:ln/>
        </p:spPr>
        <p:txBody>
          <a:bodyPr wrap="none" lIns="0" tIns="0" rIns="0" bIns="0" rtlCol="0" anchor="t"/>
          <a:lstStyle/>
          <a:p>
            <a:pPr marL="0" indent="0" algn="ctr">
              <a:lnSpc>
                <a:spcPts val="2850"/>
              </a:lnSpc>
              <a:buNone/>
            </a:pPr>
            <a:r>
              <a:rPr lang="en-US" sz="2400" dirty="0" err="1">
                <a:solidFill>
                  <a:srgbClr val="F2F0F4"/>
                </a:solidFill>
                <a:latin typeface="Times New Roman" panose="02020603050405020304" pitchFamily="18" charset="0"/>
                <a:ea typeface="Montserrat" pitchFamily="34" charset="-122"/>
                <a:cs typeface="Times New Roman" panose="02020603050405020304" pitchFamily="18" charset="0"/>
              </a:rPr>
              <a:t>FoR</a:t>
            </a: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 ANALYST</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1868448" y="4407694"/>
            <a:ext cx="2500193" cy="271820"/>
          </a:xfrm>
          <a:prstGeom prst="rect">
            <a:avLst/>
          </a:prstGeom>
          <a:noFill/>
          <a:ln/>
        </p:spPr>
        <p:txBody>
          <a:bodyPr wrap="none" lIns="0" tIns="0" rIns="0" bIns="0" rtlCol="0" anchor="t"/>
          <a:lstStyle/>
          <a:p>
            <a:pPr marL="0" indent="0">
              <a:lnSpc>
                <a:spcPts val="2100"/>
              </a:lnSpc>
              <a:buNone/>
            </a:pPr>
            <a:r>
              <a:rPr lang="en-US" dirty="0">
                <a:solidFill>
                  <a:srgbClr val="F2F0F4"/>
                </a:solidFill>
                <a:latin typeface="Times New Roman" panose="02020603050405020304" pitchFamily="18" charset="0"/>
                <a:ea typeface="Montserrat" pitchFamily="34" charset="-122"/>
                <a:cs typeface="Times New Roman" panose="02020603050405020304" pitchFamily="18" charset="0"/>
              </a:rPr>
              <a:t>Presented by Group-31:</a:t>
            </a:r>
          </a:p>
          <a:p>
            <a:pPr marL="0" indent="0">
              <a:lnSpc>
                <a:spcPts val="2100"/>
              </a:lnSpc>
              <a:buNone/>
            </a:pPr>
            <a:endParaRPr lang="en-US" dirty="0">
              <a:solidFill>
                <a:srgbClr val="F2F0F4"/>
              </a:solidFill>
              <a:latin typeface="Times New Roman" panose="02020603050405020304" pitchFamily="18" charset="0"/>
              <a:ea typeface="Montserrat" pitchFamily="34" charset="-122"/>
              <a:cs typeface="Times New Roman" panose="02020603050405020304" pitchFamily="18" charset="0"/>
            </a:endParaRPr>
          </a:p>
          <a:p>
            <a:pPr>
              <a:lnSpc>
                <a:spcPts val="2100"/>
              </a:lnSpc>
            </a:pPr>
            <a:r>
              <a:rPr lang="en-US" dirty="0">
                <a:solidFill>
                  <a:srgbClr val="F2F0F4"/>
                </a:solidFill>
                <a:latin typeface="Times New Roman" panose="02020603050405020304" pitchFamily="18" charset="0"/>
                <a:ea typeface="Montserrat" pitchFamily="34" charset="-122"/>
                <a:cs typeface="Times New Roman" panose="02020603050405020304" pitchFamily="18" charset="0"/>
              </a:rPr>
              <a:t>Rohan Aware B-37</a:t>
            </a:r>
          </a:p>
          <a:p>
            <a:pPr>
              <a:lnSpc>
                <a:spcPts val="2100"/>
              </a:lnSpc>
            </a:pPr>
            <a:r>
              <a:rPr lang="en-US" dirty="0">
                <a:solidFill>
                  <a:srgbClr val="F2F0F4"/>
                </a:solidFill>
                <a:latin typeface="Times New Roman" panose="02020603050405020304" pitchFamily="18" charset="0"/>
                <a:ea typeface="Montserrat" pitchFamily="34" charset="-122"/>
                <a:cs typeface="Times New Roman" panose="02020603050405020304" pitchFamily="18" charset="0"/>
              </a:rPr>
              <a:t>Prajakta Sonawane B-55</a:t>
            </a:r>
          </a:p>
          <a:p>
            <a:pPr>
              <a:lnSpc>
                <a:spcPts val="2100"/>
              </a:lnSpc>
            </a:pPr>
            <a:r>
              <a:rPr lang="en-US" dirty="0">
                <a:solidFill>
                  <a:srgbClr val="F2F0F4"/>
                </a:solidFill>
                <a:latin typeface="Times New Roman" panose="02020603050405020304" pitchFamily="18" charset="0"/>
                <a:ea typeface="Montserrat" pitchFamily="34" charset="-122"/>
                <a:cs typeface="Times New Roman" panose="02020603050405020304" pitchFamily="18" charset="0"/>
              </a:rPr>
              <a:t>Shruti </a:t>
            </a:r>
            <a:r>
              <a:rPr lang="en-US" dirty="0" err="1">
                <a:solidFill>
                  <a:srgbClr val="F2F0F4"/>
                </a:solidFill>
                <a:latin typeface="Times New Roman" panose="02020603050405020304" pitchFamily="18" charset="0"/>
                <a:ea typeface="Montserrat" pitchFamily="34" charset="-122"/>
                <a:cs typeface="Times New Roman" panose="02020603050405020304" pitchFamily="18" charset="0"/>
              </a:rPr>
              <a:t>Walunj</a:t>
            </a:r>
            <a:r>
              <a:rPr lang="en-US" dirty="0">
                <a:solidFill>
                  <a:srgbClr val="F2F0F4"/>
                </a:solidFill>
                <a:latin typeface="Times New Roman" panose="02020603050405020304" pitchFamily="18" charset="0"/>
                <a:ea typeface="Montserrat" pitchFamily="34" charset="-122"/>
                <a:cs typeface="Times New Roman" panose="02020603050405020304" pitchFamily="18" charset="0"/>
              </a:rPr>
              <a:t> B-73</a:t>
            </a:r>
          </a:p>
          <a:p>
            <a:pPr>
              <a:lnSpc>
                <a:spcPts val="2100"/>
              </a:lnSpc>
            </a:pPr>
            <a:r>
              <a:rPr lang="en-US" dirty="0">
                <a:solidFill>
                  <a:srgbClr val="F2F0F4"/>
                </a:solidFill>
                <a:latin typeface="Times New Roman" panose="02020603050405020304" pitchFamily="18" charset="0"/>
                <a:ea typeface="Montserrat" pitchFamily="34" charset="-122"/>
                <a:cs typeface="Times New Roman" panose="02020603050405020304" pitchFamily="18" charset="0"/>
              </a:rPr>
              <a:t>Rajveer Patil B-27</a:t>
            </a:r>
            <a:endParaRPr lang="en-US" dirty="0">
              <a:latin typeface="Times New Roman" panose="02020603050405020304" pitchFamily="18" charset="0"/>
              <a:cs typeface="Times New Roman" panose="02020603050405020304" pitchFamily="18" charset="0"/>
            </a:endParaRPr>
          </a:p>
          <a:p>
            <a:pPr>
              <a:lnSpc>
                <a:spcPts val="2100"/>
              </a:lnSpc>
            </a:pPr>
            <a:endParaRPr lang="en-US" dirty="0">
              <a:latin typeface="Times New Roman" panose="02020603050405020304" pitchFamily="18" charset="0"/>
              <a:cs typeface="Times New Roman" panose="02020603050405020304" pitchFamily="18" charset="0"/>
            </a:endParaRPr>
          </a:p>
          <a:p>
            <a:pPr>
              <a:lnSpc>
                <a:spcPts val="2100"/>
              </a:lnSpc>
            </a:pPr>
            <a:endParaRPr lang="en-US" dirty="0">
              <a:latin typeface="Times New Roman" panose="02020603050405020304" pitchFamily="18" charset="0"/>
              <a:cs typeface="Times New Roman" panose="02020603050405020304" pitchFamily="18" charset="0"/>
            </a:endParaRPr>
          </a:p>
          <a:p>
            <a:pPr>
              <a:lnSpc>
                <a:spcPts val="2100"/>
              </a:lnSpc>
            </a:pPr>
            <a:endParaRPr lang="en-US" dirty="0">
              <a:latin typeface="Times New Roman" panose="02020603050405020304" pitchFamily="18" charset="0"/>
              <a:cs typeface="Times New Roman" panose="02020603050405020304" pitchFamily="18" charset="0"/>
            </a:endParaRPr>
          </a:p>
          <a:p>
            <a:pPr marL="0" indent="0">
              <a:lnSpc>
                <a:spcPts val="2100"/>
              </a:lnSpc>
              <a:buNone/>
            </a:pP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780812" y="4897991"/>
            <a:ext cx="2175272" cy="271820"/>
          </a:xfrm>
          <a:prstGeom prst="rect">
            <a:avLst/>
          </a:prstGeom>
          <a:noFill/>
          <a:ln/>
        </p:spPr>
        <p:txBody>
          <a:bodyPr wrap="none" lIns="0" tIns="0" rIns="0" bIns="0" rtlCol="0" anchor="t"/>
          <a:lstStyle/>
          <a:p>
            <a:pPr marL="0" indent="0" algn="ctr">
              <a:lnSpc>
                <a:spcPts val="2100"/>
              </a:lnSpc>
              <a:buNone/>
            </a:pPr>
            <a:endParaRPr lang="en-US" dirty="0">
              <a:latin typeface="Times New Roman" panose="02020603050405020304" pitchFamily="18" charset="0"/>
              <a:cs typeface="Times New Roman" panose="02020603050405020304" pitchFamily="18" charset="0"/>
            </a:endParaRPr>
          </a:p>
        </p:txBody>
      </p:sp>
      <p:sp>
        <p:nvSpPr>
          <p:cNvPr id="10" name="Text 7"/>
          <p:cNvSpPr/>
          <p:nvPr/>
        </p:nvSpPr>
        <p:spPr>
          <a:xfrm>
            <a:off x="780812" y="5386388"/>
            <a:ext cx="2588062" cy="271820"/>
          </a:xfrm>
          <a:prstGeom prst="rect">
            <a:avLst/>
          </a:prstGeom>
          <a:noFill/>
          <a:ln/>
        </p:spPr>
        <p:txBody>
          <a:bodyPr wrap="none" lIns="0" tIns="0" rIns="0" bIns="0" rtlCol="0" anchor="t"/>
          <a:lstStyle/>
          <a:p>
            <a:pPr marL="0" indent="0" algn="ctr">
              <a:lnSpc>
                <a:spcPts val="2100"/>
              </a:lnSpc>
              <a:buNone/>
            </a:pP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780812" y="5875734"/>
            <a:ext cx="2175272" cy="271820"/>
          </a:xfrm>
          <a:prstGeom prst="rect">
            <a:avLst/>
          </a:prstGeom>
          <a:noFill/>
          <a:ln/>
        </p:spPr>
        <p:txBody>
          <a:bodyPr wrap="none" lIns="0" tIns="0" rIns="0" bIns="0" rtlCol="0" anchor="t"/>
          <a:lstStyle/>
          <a:p>
            <a:pPr marL="0" indent="0" algn="ctr">
              <a:lnSpc>
                <a:spcPts val="2100"/>
              </a:lnSpc>
              <a:buNone/>
            </a:pPr>
            <a:endParaRPr lang="en-US" dirty="0">
              <a:latin typeface="Times New Roman" panose="02020603050405020304" pitchFamily="18" charset="0"/>
              <a:cs typeface="Times New Roman" panose="02020603050405020304" pitchFamily="18" charset="0"/>
            </a:endParaRPr>
          </a:p>
        </p:txBody>
      </p:sp>
      <p:sp>
        <p:nvSpPr>
          <p:cNvPr id="12" name="Text 9"/>
          <p:cNvSpPr/>
          <p:nvPr/>
        </p:nvSpPr>
        <p:spPr>
          <a:xfrm>
            <a:off x="780812" y="6365081"/>
            <a:ext cx="2175272" cy="271820"/>
          </a:xfrm>
          <a:prstGeom prst="rect">
            <a:avLst/>
          </a:prstGeom>
          <a:noFill/>
          <a:ln/>
        </p:spPr>
        <p:txBody>
          <a:bodyPr wrap="none" lIns="0" tIns="0" rIns="0" bIns="0" rtlCol="0" anchor="t"/>
          <a:lstStyle/>
          <a:p>
            <a:pPr marL="0" indent="0" algn="ctr">
              <a:lnSpc>
                <a:spcPts val="2100"/>
              </a:lnSpc>
              <a:buNone/>
            </a:pPr>
            <a:endParaRPr lang="en-US" dirty="0">
              <a:latin typeface="Times New Roman" panose="02020603050405020304" pitchFamily="18" charset="0"/>
              <a:cs typeface="Times New Roman" panose="02020603050405020304" pitchFamily="18" charset="0"/>
            </a:endParaRPr>
          </a:p>
        </p:txBody>
      </p:sp>
      <p:sp>
        <p:nvSpPr>
          <p:cNvPr id="13" name="Text 10"/>
          <p:cNvSpPr/>
          <p:nvPr/>
        </p:nvSpPr>
        <p:spPr>
          <a:xfrm>
            <a:off x="9765625" y="4407694"/>
            <a:ext cx="2511981" cy="271820"/>
          </a:xfrm>
          <a:prstGeom prst="rect">
            <a:avLst/>
          </a:prstGeom>
          <a:noFill/>
          <a:ln/>
        </p:spPr>
        <p:txBody>
          <a:bodyPr wrap="none" lIns="0" tIns="0" rIns="0" bIns="0" rtlCol="0" anchor="t"/>
          <a:lstStyle/>
          <a:p>
            <a:pPr marL="0" indent="0" algn="ctr">
              <a:lnSpc>
                <a:spcPts val="2100"/>
              </a:lnSpc>
              <a:buNone/>
            </a:pPr>
            <a:r>
              <a:rPr lang="en-US" dirty="0">
                <a:solidFill>
                  <a:srgbClr val="F2F0F4"/>
                </a:solidFill>
                <a:latin typeface="Times New Roman" panose="02020603050405020304" pitchFamily="18" charset="0"/>
                <a:ea typeface="Montserrat" pitchFamily="34" charset="-122"/>
                <a:cs typeface="Times New Roman" panose="02020603050405020304" pitchFamily="18" charset="0"/>
              </a:rPr>
              <a:t>Under the guidance of:</a:t>
            </a:r>
          </a:p>
          <a:p>
            <a:pPr marL="0" indent="0" algn="ctr">
              <a:lnSpc>
                <a:spcPts val="2100"/>
              </a:lnSpc>
              <a:buNone/>
            </a:pPr>
            <a:endParaRPr lang="en-US" dirty="0">
              <a:solidFill>
                <a:srgbClr val="F2F0F4"/>
              </a:solidFill>
              <a:latin typeface="Times New Roman" panose="02020603050405020304" pitchFamily="18" charset="0"/>
              <a:cs typeface="Times New Roman" panose="02020603050405020304" pitchFamily="18" charset="0"/>
            </a:endParaRPr>
          </a:p>
          <a:p>
            <a:pPr algn="ctr">
              <a:lnSpc>
                <a:spcPts val="2100"/>
              </a:lnSpc>
            </a:pPr>
            <a:r>
              <a:rPr lang="en-US" dirty="0">
                <a:solidFill>
                  <a:srgbClr val="F2F0F4"/>
                </a:solidFill>
                <a:latin typeface="Times New Roman" panose="02020603050405020304" pitchFamily="18" charset="0"/>
                <a:ea typeface="Montserrat" pitchFamily="34" charset="-122"/>
                <a:cs typeface="Times New Roman" panose="02020603050405020304" pitchFamily="18" charset="0"/>
              </a:rPr>
              <a:t>Prof. Sushma </a:t>
            </a:r>
            <a:r>
              <a:rPr lang="en-US" dirty="0" err="1">
                <a:solidFill>
                  <a:srgbClr val="F2F0F4"/>
                </a:solidFill>
                <a:latin typeface="Times New Roman" panose="02020603050405020304" pitchFamily="18" charset="0"/>
                <a:ea typeface="Montserrat" pitchFamily="34" charset="-122"/>
                <a:cs typeface="Times New Roman" panose="02020603050405020304" pitchFamily="18" charset="0"/>
              </a:rPr>
              <a:t>Gunjal</a:t>
            </a:r>
            <a:endParaRPr lang="en-US" dirty="0">
              <a:latin typeface="Times New Roman" panose="02020603050405020304" pitchFamily="18" charset="0"/>
              <a:cs typeface="Times New Roman" panose="02020603050405020304" pitchFamily="18" charset="0"/>
            </a:endParaRPr>
          </a:p>
          <a:p>
            <a:pPr marL="0" indent="0" algn="ctr">
              <a:lnSpc>
                <a:spcPts val="2100"/>
              </a:lnSpc>
              <a:buNone/>
            </a:pPr>
            <a:endParaRPr lang="en-US" dirty="0">
              <a:latin typeface="Times New Roman" panose="02020603050405020304" pitchFamily="18" charset="0"/>
              <a:cs typeface="Times New Roman" panose="02020603050405020304" pitchFamily="18" charset="0"/>
            </a:endParaRPr>
          </a:p>
        </p:txBody>
      </p:sp>
      <p:sp>
        <p:nvSpPr>
          <p:cNvPr id="14" name="Text 11"/>
          <p:cNvSpPr/>
          <p:nvPr/>
        </p:nvSpPr>
        <p:spPr>
          <a:xfrm>
            <a:off x="9929871" y="4911326"/>
            <a:ext cx="2183487" cy="271820"/>
          </a:xfrm>
          <a:prstGeom prst="rect">
            <a:avLst/>
          </a:prstGeom>
          <a:noFill/>
          <a:ln/>
        </p:spPr>
        <p:txBody>
          <a:bodyPr wrap="none" lIns="0" tIns="0" rIns="0" bIns="0" rtlCol="0" anchor="t"/>
          <a:lstStyle/>
          <a:p>
            <a:pPr marL="0" indent="0" algn="ctr">
              <a:lnSpc>
                <a:spcPts val="2100"/>
              </a:lnSpc>
              <a:buNone/>
            </a:pPr>
            <a:endParaRPr lang="en-US" sz="17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4609" y="682943"/>
            <a:ext cx="3956447" cy="397312"/>
          </a:xfrm>
          <a:prstGeom prst="rect">
            <a:avLst/>
          </a:prstGeom>
          <a:noFill/>
          <a:ln/>
        </p:spPr>
        <p:txBody>
          <a:bodyPr wrap="none" lIns="0" tIns="0" rIns="0" bIns="0" rtlCol="0" anchor="t"/>
          <a:lstStyle/>
          <a:p>
            <a:pPr marL="0" indent="0" algn="l">
              <a:lnSpc>
                <a:spcPts val="3100"/>
              </a:lnSpc>
              <a:buNone/>
            </a:pPr>
            <a:r>
              <a:rPr lang="en-US" sz="2500" dirty="0">
                <a:solidFill>
                  <a:srgbClr val="F2F0F4"/>
                </a:solidFill>
                <a:latin typeface="Times New Roman" panose="02020603050405020304" pitchFamily="18" charset="0"/>
                <a:ea typeface="Montserrat" pitchFamily="34" charset="-122"/>
                <a:cs typeface="Times New Roman" panose="02020603050405020304" pitchFamily="18" charset="0"/>
              </a:rPr>
              <a:t>Literature Survey </a:t>
            </a:r>
            <a:endParaRPr lang="en-US" sz="2500" dirty="0">
              <a:latin typeface="Times New Roman" panose="02020603050405020304" pitchFamily="18" charset="0"/>
              <a:cs typeface="Times New Roman" panose="02020603050405020304" pitchFamily="18" charset="0"/>
            </a:endParaRPr>
          </a:p>
        </p:txBody>
      </p:sp>
      <p:sp>
        <p:nvSpPr>
          <p:cNvPr id="3" name="Shape 1"/>
          <p:cNvSpPr/>
          <p:nvPr/>
        </p:nvSpPr>
        <p:spPr>
          <a:xfrm>
            <a:off x="684609" y="1334453"/>
            <a:ext cx="13261181" cy="6212205"/>
          </a:xfrm>
          <a:prstGeom prst="roundRect">
            <a:avLst>
              <a:gd name="adj" fmla="val 860"/>
            </a:avLst>
          </a:prstGeom>
          <a:noFill/>
          <a:ln w="7620">
            <a:solidFill>
              <a:srgbClr val="FFFFFF">
                <a:alpha val="24000"/>
              </a:srgbClr>
            </a:solidFill>
            <a:prstDash val="solid"/>
          </a:ln>
        </p:spPr>
      </p:sp>
      <p:sp>
        <p:nvSpPr>
          <p:cNvPr id="4" name="Shape 2"/>
          <p:cNvSpPr/>
          <p:nvPr/>
        </p:nvSpPr>
        <p:spPr>
          <a:xfrm>
            <a:off x="692229" y="1342073"/>
            <a:ext cx="13245941" cy="370999"/>
          </a:xfrm>
          <a:prstGeom prst="rect">
            <a:avLst/>
          </a:prstGeom>
          <a:solidFill>
            <a:srgbClr val="FFFFFF">
              <a:alpha val="4000"/>
            </a:srgbClr>
          </a:solidFill>
          <a:ln/>
        </p:spPr>
      </p:sp>
      <p:sp>
        <p:nvSpPr>
          <p:cNvPr id="5" name="Text 3"/>
          <p:cNvSpPr/>
          <p:nvPr/>
        </p:nvSpPr>
        <p:spPr>
          <a:xfrm>
            <a:off x="819507" y="1425893"/>
            <a:ext cx="2391251" cy="203359"/>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Sr. No</a:t>
            </a:r>
            <a:endParaRPr lang="en-US" sz="1400" dirty="0">
              <a:latin typeface="Times New Roman" panose="02020603050405020304" pitchFamily="18" charset="0"/>
              <a:cs typeface="Times New Roman" panose="02020603050405020304" pitchFamily="18" charset="0"/>
            </a:endParaRPr>
          </a:p>
        </p:txBody>
      </p:sp>
      <p:sp>
        <p:nvSpPr>
          <p:cNvPr id="6" name="Text 4"/>
          <p:cNvSpPr/>
          <p:nvPr/>
        </p:nvSpPr>
        <p:spPr>
          <a:xfrm>
            <a:off x="3472458" y="1425893"/>
            <a:ext cx="2387441" cy="203359"/>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Title of Paper &amp; Author</a:t>
            </a:r>
            <a:endParaRPr lang="en-US" sz="1400" dirty="0">
              <a:latin typeface="Times New Roman" panose="02020603050405020304" pitchFamily="18" charset="0"/>
              <a:cs typeface="Times New Roman" panose="02020603050405020304" pitchFamily="18" charset="0"/>
            </a:endParaRPr>
          </a:p>
        </p:txBody>
      </p:sp>
      <p:sp>
        <p:nvSpPr>
          <p:cNvPr id="7" name="Text 5"/>
          <p:cNvSpPr/>
          <p:nvPr/>
        </p:nvSpPr>
        <p:spPr>
          <a:xfrm>
            <a:off x="6121598" y="1425893"/>
            <a:ext cx="2387441" cy="203359"/>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Name of Publisher and Year</a:t>
            </a:r>
            <a:endParaRPr lang="en-US" sz="1400" dirty="0">
              <a:latin typeface="Times New Roman" panose="02020603050405020304" pitchFamily="18" charset="0"/>
              <a:cs typeface="Times New Roman" panose="02020603050405020304" pitchFamily="18" charset="0"/>
            </a:endParaRPr>
          </a:p>
        </p:txBody>
      </p:sp>
      <p:sp>
        <p:nvSpPr>
          <p:cNvPr id="8" name="Text 6"/>
          <p:cNvSpPr/>
          <p:nvPr/>
        </p:nvSpPr>
        <p:spPr>
          <a:xfrm>
            <a:off x="8770739" y="1425893"/>
            <a:ext cx="2387441" cy="203359"/>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Description</a:t>
            </a:r>
            <a:endParaRPr lang="en-US" sz="1400" dirty="0">
              <a:latin typeface="Times New Roman" panose="02020603050405020304" pitchFamily="18" charset="0"/>
              <a:cs typeface="Times New Roman" panose="02020603050405020304" pitchFamily="18" charset="0"/>
            </a:endParaRPr>
          </a:p>
        </p:txBody>
      </p:sp>
      <p:sp>
        <p:nvSpPr>
          <p:cNvPr id="9" name="Text 7"/>
          <p:cNvSpPr/>
          <p:nvPr/>
        </p:nvSpPr>
        <p:spPr>
          <a:xfrm>
            <a:off x="11419880" y="1425893"/>
            <a:ext cx="2391251" cy="203359"/>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Challenges</a:t>
            </a:r>
            <a:endParaRPr lang="en-US" sz="1400" dirty="0">
              <a:latin typeface="Times New Roman" panose="02020603050405020304" pitchFamily="18" charset="0"/>
              <a:cs typeface="Times New Roman" panose="02020603050405020304" pitchFamily="18" charset="0"/>
            </a:endParaRPr>
          </a:p>
        </p:txBody>
      </p:sp>
      <p:sp>
        <p:nvSpPr>
          <p:cNvPr id="10" name="Shape 8"/>
          <p:cNvSpPr/>
          <p:nvPr/>
        </p:nvSpPr>
        <p:spPr>
          <a:xfrm>
            <a:off x="692229" y="1713071"/>
            <a:ext cx="13245941" cy="2607945"/>
          </a:xfrm>
          <a:prstGeom prst="rect">
            <a:avLst/>
          </a:prstGeom>
          <a:solidFill>
            <a:srgbClr val="000000">
              <a:alpha val="4000"/>
            </a:srgbClr>
          </a:solidFill>
          <a:ln/>
        </p:spPr>
      </p:sp>
      <p:sp>
        <p:nvSpPr>
          <p:cNvPr id="11" name="Text 9"/>
          <p:cNvSpPr/>
          <p:nvPr/>
        </p:nvSpPr>
        <p:spPr>
          <a:xfrm>
            <a:off x="819507" y="1796891"/>
            <a:ext cx="2391251" cy="203359"/>
          </a:xfrm>
          <a:prstGeom prst="rect">
            <a:avLst/>
          </a:prstGeom>
          <a:noFill/>
          <a:ln/>
        </p:spPr>
        <p:txBody>
          <a:bodyPr wrap="non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7.</a:t>
            </a:r>
            <a:endParaRPr lang="en-US" sz="1050" dirty="0">
              <a:latin typeface="Times New Roman" panose="02020603050405020304" pitchFamily="18" charset="0"/>
              <a:cs typeface="Times New Roman" panose="02020603050405020304" pitchFamily="18" charset="0"/>
            </a:endParaRPr>
          </a:p>
        </p:txBody>
      </p:sp>
      <p:sp>
        <p:nvSpPr>
          <p:cNvPr id="12" name="Text 10"/>
          <p:cNvSpPr/>
          <p:nvPr/>
        </p:nvSpPr>
        <p:spPr>
          <a:xfrm>
            <a:off x="3472458" y="1796891"/>
            <a:ext cx="2387441" cy="1220153"/>
          </a:xfrm>
          <a:prstGeom prst="rect">
            <a:avLst/>
          </a:prstGeom>
          <a:noFill/>
          <a:ln/>
        </p:spPr>
        <p:txBody>
          <a:bodyPr wrap="square" lIns="0" tIns="0" rIns="0" bIns="0" rtlCol="0" anchor="t"/>
          <a:lstStyle/>
          <a:p>
            <a:pPr marL="0" indent="0" algn="l">
              <a:lnSpc>
                <a:spcPts val="1600"/>
              </a:lnSpc>
              <a:buNone/>
            </a:pPr>
            <a:r>
              <a:rPr lang="en-US" sz="1050" b="1" dirty="0">
                <a:solidFill>
                  <a:srgbClr val="DCD7E5"/>
                </a:solidFill>
                <a:latin typeface="Times New Roman" panose="02020603050405020304" pitchFamily="18" charset="0"/>
                <a:ea typeface="Heebo Light" pitchFamily="34" charset="-122"/>
                <a:cs typeface="Times New Roman" panose="02020603050405020304" pitchFamily="18" charset="0"/>
              </a:rPr>
              <a:t>The Codecfake Dataset and Countermeasures for the Universally Detection of Deepfake Audio</a:t>
            </a: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 Yuankun Xie, Yi Lu, Ruibo Fu, Zhengqi Wen, Zhiyong Wang, Jianhua Tao, Xin Qi, Xiaopeng Wang, Yukun Liu, Haonan Cheng, Long Ye</a:t>
            </a:r>
            <a:endParaRPr lang="en-US" sz="1050" dirty="0">
              <a:latin typeface="Times New Roman" panose="02020603050405020304" pitchFamily="18" charset="0"/>
              <a:cs typeface="Times New Roman" panose="02020603050405020304" pitchFamily="18" charset="0"/>
            </a:endParaRPr>
          </a:p>
        </p:txBody>
      </p:sp>
      <p:sp>
        <p:nvSpPr>
          <p:cNvPr id="13" name="Text 11"/>
          <p:cNvSpPr/>
          <p:nvPr/>
        </p:nvSpPr>
        <p:spPr>
          <a:xfrm>
            <a:off x="6121598" y="1796891"/>
            <a:ext cx="2387441" cy="203359"/>
          </a:xfrm>
          <a:prstGeom prst="rect">
            <a:avLst/>
          </a:prstGeom>
          <a:noFill/>
          <a:ln/>
        </p:spPr>
        <p:txBody>
          <a:bodyPr wrap="non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arXiv:2405.04880v2 [cs.SD] 15 May 2024</a:t>
            </a:r>
            <a:endParaRPr lang="en-US" sz="1050" dirty="0">
              <a:latin typeface="Times New Roman" panose="02020603050405020304" pitchFamily="18" charset="0"/>
              <a:cs typeface="Times New Roman" panose="02020603050405020304" pitchFamily="18" charset="0"/>
            </a:endParaRPr>
          </a:p>
        </p:txBody>
      </p:sp>
      <p:sp>
        <p:nvSpPr>
          <p:cNvPr id="14" name="Text 12"/>
          <p:cNvSpPr/>
          <p:nvPr/>
        </p:nvSpPr>
        <p:spPr>
          <a:xfrm>
            <a:off x="8770739" y="1796891"/>
            <a:ext cx="2387441" cy="2236946"/>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This paper initially construct the Codecfake dataset, an open-source large-scale dataset, including 2 languages, over 1M audio samples, and various test conditions, focus on ALM-based audio detection. As countermeasure, to achieve universal detection of deepfake audio and tackle domain ascent bias issue of original SAM, we propose the CSAM strategy to learn a domain balanced and generalized minima.</a:t>
            </a:r>
            <a:endParaRPr lang="en-US" sz="1050" dirty="0">
              <a:latin typeface="Times New Roman" panose="02020603050405020304" pitchFamily="18" charset="0"/>
              <a:cs typeface="Times New Roman" panose="02020603050405020304" pitchFamily="18" charset="0"/>
            </a:endParaRPr>
          </a:p>
        </p:txBody>
      </p:sp>
      <p:sp>
        <p:nvSpPr>
          <p:cNvPr id="15" name="Text 13"/>
          <p:cNvSpPr/>
          <p:nvPr/>
        </p:nvSpPr>
        <p:spPr>
          <a:xfrm>
            <a:off x="11419880" y="1796891"/>
            <a:ext cx="2391251" cy="2440305"/>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High Deception and Versatility: ALM-based deepfake audio exhibits high deception and versatility, making it difficult for current detection models, which are often trained on vocoded data, to accurately identify fake audio. Distribution Shift: Addressing distribution shifts between training and evaluation datasets is crucial. The Codecfake dataset aims to provide a more comprehensive training set to improve generalization across different types of deepfake audio</a:t>
            </a:r>
            <a:endParaRPr lang="en-US" sz="1050" dirty="0">
              <a:latin typeface="Times New Roman" panose="02020603050405020304" pitchFamily="18" charset="0"/>
              <a:cs typeface="Times New Roman" panose="02020603050405020304" pitchFamily="18" charset="0"/>
            </a:endParaRPr>
          </a:p>
        </p:txBody>
      </p:sp>
      <p:sp>
        <p:nvSpPr>
          <p:cNvPr id="16" name="Shape 14"/>
          <p:cNvSpPr/>
          <p:nvPr/>
        </p:nvSpPr>
        <p:spPr>
          <a:xfrm>
            <a:off x="692229" y="4321016"/>
            <a:ext cx="13245941" cy="3218021"/>
          </a:xfrm>
          <a:prstGeom prst="rect">
            <a:avLst/>
          </a:prstGeom>
          <a:solidFill>
            <a:srgbClr val="FFFFFF">
              <a:alpha val="4000"/>
            </a:srgbClr>
          </a:solidFill>
          <a:ln/>
        </p:spPr>
      </p:sp>
      <p:sp>
        <p:nvSpPr>
          <p:cNvPr id="17" name="Text 15"/>
          <p:cNvSpPr/>
          <p:nvPr/>
        </p:nvSpPr>
        <p:spPr>
          <a:xfrm>
            <a:off x="819507" y="4404836"/>
            <a:ext cx="2391251" cy="203359"/>
          </a:xfrm>
          <a:prstGeom prst="rect">
            <a:avLst/>
          </a:prstGeom>
          <a:noFill/>
          <a:ln/>
        </p:spPr>
        <p:txBody>
          <a:bodyPr wrap="non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8.</a:t>
            </a:r>
            <a:endParaRPr lang="en-US" sz="1050" dirty="0">
              <a:latin typeface="Times New Roman" panose="02020603050405020304" pitchFamily="18" charset="0"/>
              <a:cs typeface="Times New Roman" panose="02020603050405020304" pitchFamily="18" charset="0"/>
            </a:endParaRPr>
          </a:p>
        </p:txBody>
      </p:sp>
      <p:sp>
        <p:nvSpPr>
          <p:cNvPr id="18" name="Text 16"/>
          <p:cNvSpPr/>
          <p:nvPr/>
        </p:nvSpPr>
        <p:spPr>
          <a:xfrm>
            <a:off x="3472458" y="4404836"/>
            <a:ext cx="2387441" cy="1016794"/>
          </a:xfrm>
          <a:prstGeom prst="rect">
            <a:avLst/>
          </a:prstGeom>
          <a:noFill/>
          <a:ln/>
        </p:spPr>
        <p:txBody>
          <a:bodyPr wrap="square" lIns="0" tIns="0" rIns="0" bIns="0" rtlCol="0" anchor="t"/>
          <a:lstStyle/>
          <a:p>
            <a:pPr marL="0" indent="0" algn="l">
              <a:lnSpc>
                <a:spcPts val="1600"/>
              </a:lnSpc>
              <a:buNone/>
            </a:pPr>
            <a:r>
              <a:rPr lang="en-US" sz="1050" b="1" dirty="0">
                <a:solidFill>
                  <a:srgbClr val="DCD7E5"/>
                </a:solidFill>
                <a:latin typeface="Times New Roman" panose="02020603050405020304" pitchFamily="18" charset="0"/>
                <a:ea typeface="Heebo Light" pitchFamily="34" charset="-122"/>
                <a:cs typeface="Times New Roman" panose="02020603050405020304" pitchFamily="18" charset="0"/>
              </a:rPr>
              <a:t>An Efficient Temporary Deepfake Location Approach Based Embeddings For Partially Spoofed Audio Detection</a:t>
            </a: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 Yuankun Xie, Haonan Cheng, Yutian Wang, Long Ye</a:t>
            </a:r>
            <a:endParaRPr lang="en-US" sz="1050" dirty="0">
              <a:latin typeface="Times New Roman" panose="02020603050405020304" pitchFamily="18" charset="0"/>
              <a:cs typeface="Times New Roman" panose="02020603050405020304" pitchFamily="18" charset="0"/>
            </a:endParaRPr>
          </a:p>
        </p:txBody>
      </p:sp>
      <p:sp>
        <p:nvSpPr>
          <p:cNvPr id="19" name="Text 17"/>
          <p:cNvSpPr/>
          <p:nvPr/>
        </p:nvSpPr>
        <p:spPr>
          <a:xfrm>
            <a:off x="6121598" y="4404836"/>
            <a:ext cx="2387441" cy="203359"/>
          </a:xfrm>
          <a:prstGeom prst="rect">
            <a:avLst/>
          </a:prstGeom>
          <a:noFill/>
          <a:ln/>
        </p:spPr>
        <p:txBody>
          <a:bodyPr wrap="non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arXiv:2309.03036v2 [cs.SD] 21 Nov 2023</a:t>
            </a:r>
            <a:endParaRPr lang="en-US" sz="1050" dirty="0">
              <a:latin typeface="Times New Roman" panose="02020603050405020304" pitchFamily="18" charset="0"/>
              <a:cs typeface="Times New Roman" panose="02020603050405020304" pitchFamily="18" charset="0"/>
            </a:endParaRPr>
          </a:p>
        </p:txBody>
      </p:sp>
      <p:sp>
        <p:nvSpPr>
          <p:cNvPr id="20" name="Text 18"/>
          <p:cNvSpPr/>
          <p:nvPr/>
        </p:nvSpPr>
        <p:spPr>
          <a:xfrm>
            <a:off x="8770739" y="4404836"/>
            <a:ext cx="2387441" cy="2643664"/>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In this work, we propose a fine-grained partially spoofed audio detection method, namely Temporal Deepfake Location (TDL), which can effectively capture information of both features and locations. Specifically, our approach involves two novel parts: embedding similarity module and temporal convolution operation. To enhance the identification between the real and fake features, the embedding similarity module is designed to generate an embedding space that can separate the real frames from fake frames.</a:t>
            </a:r>
            <a:endParaRPr lang="en-US" sz="1050" dirty="0">
              <a:latin typeface="Times New Roman" panose="02020603050405020304" pitchFamily="18" charset="0"/>
              <a:cs typeface="Times New Roman" panose="02020603050405020304" pitchFamily="18" charset="0"/>
            </a:endParaRPr>
          </a:p>
        </p:txBody>
      </p:sp>
      <p:sp>
        <p:nvSpPr>
          <p:cNvPr id="21" name="Text 19"/>
          <p:cNvSpPr/>
          <p:nvPr/>
        </p:nvSpPr>
        <p:spPr>
          <a:xfrm>
            <a:off x="11419880" y="4404836"/>
            <a:ext cx="2391251" cy="3050381"/>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Localization of Spoofed Segments: Identifying the exact segments of audio that have been spoofed is challenging, especially when only parts of the audio are manipulated. This requires precise and efficient algorithms to detect these segments accurately. Embedding Effectiveness: Using embeddings to represent audio features can be powerful, but ensuring that these embeddings effectively capture the nuances of both genuine and spoofed audio is complex. The embeddings must be robust enough to differentiate between subtle manipulations.</a:t>
            </a:r>
            <a:endParaRPr lang="en-US" sz="105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94373" y="634960"/>
            <a:ext cx="3982045" cy="403027"/>
          </a:xfrm>
          <a:prstGeom prst="rect">
            <a:avLst/>
          </a:prstGeom>
          <a:noFill/>
          <a:ln/>
        </p:spPr>
        <p:txBody>
          <a:bodyPr wrap="none" lIns="0" tIns="0" rIns="0" bIns="0" rtlCol="0" anchor="t"/>
          <a:lstStyle/>
          <a:p>
            <a:pPr marL="0" indent="0" algn="l">
              <a:lnSpc>
                <a:spcPts val="315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Literature Survey</a:t>
            </a:r>
            <a:endParaRPr lang="en-US" sz="2400" dirty="0">
              <a:latin typeface="Times New Roman" panose="02020603050405020304" pitchFamily="18" charset="0"/>
              <a:cs typeface="Times New Roman" panose="02020603050405020304" pitchFamily="18" charset="0"/>
            </a:endParaRPr>
          </a:p>
        </p:txBody>
      </p:sp>
      <p:sp>
        <p:nvSpPr>
          <p:cNvPr id="3" name="Shape 1"/>
          <p:cNvSpPr/>
          <p:nvPr/>
        </p:nvSpPr>
        <p:spPr>
          <a:xfrm>
            <a:off x="694373" y="1295876"/>
            <a:ext cx="13241655" cy="6298644"/>
          </a:xfrm>
          <a:prstGeom prst="roundRect">
            <a:avLst>
              <a:gd name="adj" fmla="val 860"/>
            </a:avLst>
          </a:prstGeom>
          <a:noFill/>
          <a:ln w="7620">
            <a:solidFill>
              <a:srgbClr val="FFFFFF">
                <a:alpha val="24000"/>
              </a:srgbClr>
            </a:solidFill>
            <a:prstDash val="solid"/>
          </a:ln>
        </p:spPr>
      </p:sp>
      <p:sp>
        <p:nvSpPr>
          <p:cNvPr id="4" name="Shape 2"/>
          <p:cNvSpPr/>
          <p:nvPr/>
        </p:nvSpPr>
        <p:spPr>
          <a:xfrm>
            <a:off x="701993" y="1303496"/>
            <a:ext cx="13226415" cy="375999"/>
          </a:xfrm>
          <a:prstGeom prst="rect">
            <a:avLst/>
          </a:prstGeom>
          <a:solidFill>
            <a:srgbClr val="FFFFFF">
              <a:alpha val="4000"/>
            </a:srgbClr>
          </a:solidFill>
          <a:ln/>
        </p:spPr>
      </p:sp>
      <p:sp>
        <p:nvSpPr>
          <p:cNvPr id="5" name="Text 3"/>
          <p:cNvSpPr/>
          <p:nvPr/>
        </p:nvSpPr>
        <p:spPr>
          <a:xfrm>
            <a:off x="831294" y="1388388"/>
            <a:ext cx="2383512" cy="206216"/>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Sr. No</a:t>
            </a:r>
            <a:endParaRPr lang="en-US" sz="1400" dirty="0">
              <a:latin typeface="Times New Roman" panose="02020603050405020304" pitchFamily="18" charset="0"/>
              <a:cs typeface="Times New Roman" panose="02020603050405020304" pitchFamily="18" charset="0"/>
            </a:endParaRPr>
          </a:p>
        </p:txBody>
      </p:sp>
      <p:sp>
        <p:nvSpPr>
          <p:cNvPr id="6" name="Text 4"/>
          <p:cNvSpPr/>
          <p:nvPr/>
        </p:nvSpPr>
        <p:spPr>
          <a:xfrm>
            <a:off x="3480316" y="1388388"/>
            <a:ext cx="2379702" cy="206216"/>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Title of Paper &amp; Author</a:t>
            </a:r>
            <a:endParaRPr lang="en-US" sz="1400" dirty="0">
              <a:latin typeface="Times New Roman" panose="02020603050405020304" pitchFamily="18" charset="0"/>
              <a:cs typeface="Times New Roman" panose="02020603050405020304" pitchFamily="18" charset="0"/>
            </a:endParaRPr>
          </a:p>
        </p:txBody>
      </p:sp>
      <p:sp>
        <p:nvSpPr>
          <p:cNvPr id="7" name="Text 5"/>
          <p:cNvSpPr/>
          <p:nvPr/>
        </p:nvSpPr>
        <p:spPr>
          <a:xfrm>
            <a:off x="6125528" y="1388388"/>
            <a:ext cx="2379702" cy="206216"/>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Name of Publisher and Year</a:t>
            </a:r>
            <a:endParaRPr lang="en-US" sz="1400" dirty="0">
              <a:latin typeface="Times New Roman" panose="02020603050405020304" pitchFamily="18" charset="0"/>
              <a:cs typeface="Times New Roman" panose="02020603050405020304" pitchFamily="18" charset="0"/>
            </a:endParaRPr>
          </a:p>
        </p:txBody>
      </p:sp>
      <p:sp>
        <p:nvSpPr>
          <p:cNvPr id="8" name="Text 6"/>
          <p:cNvSpPr/>
          <p:nvPr/>
        </p:nvSpPr>
        <p:spPr>
          <a:xfrm>
            <a:off x="8770739" y="1388388"/>
            <a:ext cx="2379702" cy="206216"/>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Description</a:t>
            </a:r>
            <a:endParaRPr lang="en-US" sz="1400" dirty="0">
              <a:latin typeface="Times New Roman" panose="02020603050405020304" pitchFamily="18" charset="0"/>
              <a:cs typeface="Times New Roman" panose="02020603050405020304" pitchFamily="18" charset="0"/>
            </a:endParaRPr>
          </a:p>
        </p:txBody>
      </p:sp>
      <p:sp>
        <p:nvSpPr>
          <p:cNvPr id="9" name="Text 7"/>
          <p:cNvSpPr/>
          <p:nvPr/>
        </p:nvSpPr>
        <p:spPr>
          <a:xfrm>
            <a:off x="11415951" y="1388388"/>
            <a:ext cx="2383512" cy="206216"/>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Challenges</a:t>
            </a:r>
            <a:endParaRPr lang="en-US" sz="1400" dirty="0">
              <a:latin typeface="Times New Roman" panose="02020603050405020304" pitchFamily="18" charset="0"/>
              <a:cs typeface="Times New Roman" panose="02020603050405020304" pitchFamily="18" charset="0"/>
            </a:endParaRPr>
          </a:p>
        </p:txBody>
      </p:sp>
      <p:sp>
        <p:nvSpPr>
          <p:cNvPr id="10" name="Shape 8"/>
          <p:cNvSpPr/>
          <p:nvPr/>
        </p:nvSpPr>
        <p:spPr>
          <a:xfrm>
            <a:off x="701993" y="1679496"/>
            <a:ext cx="13226415" cy="2850594"/>
          </a:xfrm>
          <a:prstGeom prst="rect">
            <a:avLst/>
          </a:prstGeom>
          <a:solidFill>
            <a:srgbClr val="000000">
              <a:alpha val="4000"/>
            </a:srgbClr>
          </a:solidFill>
          <a:ln/>
        </p:spPr>
      </p:sp>
      <p:sp>
        <p:nvSpPr>
          <p:cNvPr id="11" name="Text 9"/>
          <p:cNvSpPr/>
          <p:nvPr/>
        </p:nvSpPr>
        <p:spPr>
          <a:xfrm>
            <a:off x="831294" y="1764387"/>
            <a:ext cx="2383512" cy="206216"/>
          </a:xfrm>
          <a:prstGeom prst="rect">
            <a:avLst/>
          </a:prstGeom>
          <a:noFill/>
          <a:ln/>
        </p:spPr>
        <p:txBody>
          <a:bodyPr wrap="non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9.</a:t>
            </a:r>
            <a:endParaRPr lang="en-US" sz="1050" dirty="0">
              <a:latin typeface="Times New Roman" panose="02020603050405020304" pitchFamily="18" charset="0"/>
              <a:cs typeface="Times New Roman" panose="02020603050405020304" pitchFamily="18" charset="0"/>
            </a:endParaRPr>
          </a:p>
        </p:txBody>
      </p:sp>
      <p:sp>
        <p:nvSpPr>
          <p:cNvPr id="12" name="Text 10"/>
          <p:cNvSpPr/>
          <p:nvPr/>
        </p:nvSpPr>
        <p:spPr>
          <a:xfrm>
            <a:off x="3480316" y="1764387"/>
            <a:ext cx="2379702" cy="618649"/>
          </a:xfrm>
          <a:prstGeom prst="rect">
            <a:avLst/>
          </a:prstGeom>
          <a:noFill/>
          <a:ln/>
        </p:spPr>
        <p:txBody>
          <a:bodyPr wrap="square" lIns="0" tIns="0" rIns="0" bIns="0" rtlCol="0" anchor="t"/>
          <a:lstStyle/>
          <a:p>
            <a:pPr marL="0" indent="0" algn="l">
              <a:lnSpc>
                <a:spcPts val="1600"/>
              </a:lnSpc>
              <a:buNone/>
            </a:pPr>
            <a:r>
              <a:rPr lang="en-US" sz="1050" b="1" dirty="0">
                <a:solidFill>
                  <a:srgbClr val="DCD7E5"/>
                </a:solidFill>
                <a:latin typeface="Times New Roman" panose="02020603050405020304" pitchFamily="18" charset="0"/>
                <a:ea typeface="Heebo Light" pitchFamily="34" charset="-122"/>
                <a:cs typeface="Times New Roman" panose="02020603050405020304" pitchFamily="18" charset="0"/>
              </a:rPr>
              <a:t>Towards End-to-End Synthetic Speech Detection</a:t>
            </a: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 Guang Hua, Andrew Beng Jin Teoh, Haijian Zhang,</a:t>
            </a:r>
            <a:endParaRPr lang="en-US" sz="1050" dirty="0">
              <a:latin typeface="Times New Roman" panose="02020603050405020304" pitchFamily="18" charset="0"/>
              <a:cs typeface="Times New Roman" panose="02020603050405020304" pitchFamily="18" charset="0"/>
            </a:endParaRPr>
          </a:p>
        </p:txBody>
      </p:sp>
      <p:sp>
        <p:nvSpPr>
          <p:cNvPr id="13" name="Text 11"/>
          <p:cNvSpPr/>
          <p:nvPr/>
        </p:nvSpPr>
        <p:spPr>
          <a:xfrm>
            <a:off x="6125528" y="1764387"/>
            <a:ext cx="2379702" cy="412433"/>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arXiv:2106.06341v1 [eess.AS] 11 Jun 2021</a:t>
            </a:r>
            <a:endParaRPr lang="en-US" sz="1050" dirty="0">
              <a:latin typeface="Times New Roman" panose="02020603050405020304" pitchFamily="18" charset="0"/>
              <a:cs typeface="Times New Roman" panose="02020603050405020304" pitchFamily="18" charset="0"/>
            </a:endParaRPr>
          </a:p>
        </p:txBody>
      </p:sp>
      <p:sp>
        <p:nvSpPr>
          <p:cNvPr id="14" name="Text 12"/>
          <p:cNvSpPr/>
          <p:nvPr/>
        </p:nvSpPr>
        <p:spPr>
          <a:xfrm>
            <a:off x="8770739" y="1764387"/>
            <a:ext cx="2379702" cy="2268379"/>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The proposed model is termed Time-domain Synthetic Speech Detection Net (TSSDNet), having ResNet- or Inception-style structures. We further demonstrate that the proposed models also have attractive generalization capability. Trained on ASVspoof2019, they could achieve promising detection performance when tested on disjoint ASVspoof2015, significantly better than the existing cross-dataset results.</a:t>
            </a:r>
            <a:endParaRPr lang="en-US" sz="1050" dirty="0">
              <a:latin typeface="Times New Roman" panose="02020603050405020304" pitchFamily="18" charset="0"/>
              <a:cs typeface="Times New Roman" panose="02020603050405020304" pitchFamily="18" charset="0"/>
            </a:endParaRPr>
          </a:p>
        </p:txBody>
      </p:sp>
      <p:sp>
        <p:nvSpPr>
          <p:cNvPr id="15" name="Text 13"/>
          <p:cNvSpPr/>
          <p:nvPr/>
        </p:nvSpPr>
        <p:spPr>
          <a:xfrm>
            <a:off x="11415951" y="1764387"/>
            <a:ext cx="2383512" cy="2680811"/>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Feature Extraction: Traditional methods rely on hand-crafted features, which can be limiting. Transitioning to end-to-end deep neural networks (DNNs) that automatically learn features from raw audio data is challenging but necessary for improved performance. Model Complexity: Designing lightweight yet effective neural network architectures, such as ResNet or Inception-style structures, is crucial. Balancing model complexity with computational efficiency is a significant challenge.</a:t>
            </a:r>
            <a:endParaRPr lang="en-US" sz="1050" dirty="0">
              <a:latin typeface="Times New Roman" panose="02020603050405020304" pitchFamily="18" charset="0"/>
              <a:cs typeface="Times New Roman" panose="02020603050405020304" pitchFamily="18" charset="0"/>
            </a:endParaRPr>
          </a:p>
        </p:txBody>
      </p:sp>
      <p:sp>
        <p:nvSpPr>
          <p:cNvPr id="16" name="Shape 14"/>
          <p:cNvSpPr/>
          <p:nvPr/>
        </p:nvSpPr>
        <p:spPr>
          <a:xfrm>
            <a:off x="701993" y="4530090"/>
            <a:ext cx="13226415" cy="3056811"/>
          </a:xfrm>
          <a:prstGeom prst="rect">
            <a:avLst/>
          </a:prstGeom>
          <a:solidFill>
            <a:srgbClr val="FFFFFF">
              <a:alpha val="4000"/>
            </a:srgbClr>
          </a:solidFill>
          <a:ln/>
        </p:spPr>
      </p:sp>
      <p:sp>
        <p:nvSpPr>
          <p:cNvPr id="17" name="Text 15"/>
          <p:cNvSpPr/>
          <p:nvPr/>
        </p:nvSpPr>
        <p:spPr>
          <a:xfrm>
            <a:off x="831294" y="4614982"/>
            <a:ext cx="2383512" cy="206216"/>
          </a:xfrm>
          <a:prstGeom prst="rect">
            <a:avLst/>
          </a:prstGeom>
          <a:noFill/>
          <a:ln/>
        </p:spPr>
        <p:txBody>
          <a:bodyPr wrap="non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10.</a:t>
            </a:r>
            <a:endParaRPr lang="en-US" sz="1050" dirty="0">
              <a:latin typeface="Times New Roman" panose="02020603050405020304" pitchFamily="18" charset="0"/>
              <a:cs typeface="Times New Roman" panose="02020603050405020304" pitchFamily="18" charset="0"/>
            </a:endParaRPr>
          </a:p>
        </p:txBody>
      </p:sp>
      <p:sp>
        <p:nvSpPr>
          <p:cNvPr id="18" name="Text 16"/>
          <p:cNvSpPr/>
          <p:nvPr/>
        </p:nvSpPr>
        <p:spPr>
          <a:xfrm>
            <a:off x="3480316" y="4614982"/>
            <a:ext cx="2379702" cy="824865"/>
          </a:xfrm>
          <a:prstGeom prst="rect">
            <a:avLst/>
          </a:prstGeom>
          <a:noFill/>
          <a:ln/>
        </p:spPr>
        <p:txBody>
          <a:bodyPr wrap="square" lIns="0" tIns="0" rIns="0" bIns="0" rtlCol="0" anchor="t"/>
          <a:lstStyle/>
          <a:p>
            <a:pPr marL="0" indent="0" algn="l">
              <a:lnSpc>
                <a:spcPts val="1600"/>
              </a:lnSpc>
              <a:buNone/>
            </a:pPr>
            <a:r>
              <a:rPr lang="en-US" sz="1050" b="1" dirty="0">
                <a:solidFill>
                  <a:srgbClr val="DCD7E5"/>
                </a:solidFill>
                <a:latin typeface="Times New Roman" panose="02020603050405020304" pitchFamily="18" charset="0"/>
                <a:ea typeface="Heebo Light" pitchFamily="34" charset="-122"/>
                <a:cs typeface="Times New Roman" panose="02020603050405020304" pitchFamily="18" charset="0"/>
              </a:rPr>
              <a:t>Audio Deepfake Detection With Self-supervised Wavlm And Multi-fusion Attentive Classifier</a:t>
            </a: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 Yinlin Guo, Haofan Huang, Xi Chen, He Zhao, Yuehai Wang</a:t>
            </a:r>
            <a:endParaRPr lang="en-US" sz="1050" dirty="0">
              <a:latin typeface="Times New Roman" panose="02020603050405020304" pitchFamily="18" charset="0"/>
              <a:cs typeface="Times New Roman" panose="02020603050405020304" pitchFamily="18" charset="0"/>
            </a:endParaRPr>
          </a:p>
        </p:txBody>
      </p:sp>
      <p:sp>
        <p:nvSpPr>
          <p:cNvPr id="19" name="Text 17"/>
          <p:cNvSpPr/>
          <p:nvPr/>
        </p:nvSpPr>
        <p:spPr>
          <a:xfrm>
            <a:off x="6125528" y="4614982"/>
            <a:ext cx="2379702" cy="412433"/>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arXiv:2312.08089v2 [eess.AS] 10 Jan 2024</a:t>
            </a:r>
            <a:endParaRPr lang="en-US" sz="1050" dirty="0">
              <a:latin typeface="Times New Roman" panose="02020603050405020304" pitchFamily="18" charset="0"/>
              <a:cs typeface="Times New Roman" panose="02020603050405020304" pitchFamily="18" charset="0"/>
            </a:endParaRPr>
          </a:p>
        </p:txBody>
      </p:sp>
      <p:sp>
        <p:nvSpPr>
          <p:cNvPr id="20" name="Text 18"/>
          <p:cNvSpPr/>
          <p:nvPr/>
        </p:nvSpPr>
        <p:spPr>
          <a:xfrm>
            <a:off x="8770739" y="4614982"/>
            <a:ext cx="2379702" cy="2680811"/>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In this paper, we report our efforts to combine the self-supervised WavLM model and Multi-Fusion Attentive classifier for audio deepfake detection. Our method exploits the WavLM model to extract features that are more conducive to spoofing detection for the first time. Then, we propose a novel Multi-Fusion Attentive (MFA) classifier based on the Attentive Statistics Pooling (ASP) layer. The MFA captures the complementary information of audio features at both time and layer levels.</a:t>
            </a:r>
            <a:endParaRPr lang="en-US" sz="1050" dirty="0">
              <a:latin typeface="Times New Roman" panose="02020603050405020304" pitchFamily="18" charset="0"/>
              <a:cs typeface="Times New Roman" panose="02020603050405020304" pitchFamily="18" charset="0"/>
            </a:endParaRPr>
          </a:p>
        </p:txBody>
      </p:sp>
      <p:sp>
        <p:nvSpPr>
          <p:cNvPr id="21" name="Text 19"/>
          <p:cNvSpPr/>
          <p:nvPr/>
        </p:nvSpPr>
        <p:spPr>
          <a:xfrm>
            <a:off x="11415951" y="4614982"/>
            <a:ext cx="2383512" cy="2887028"/>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Multi-Fusion Attentive Classifier: Integrating multiple sources of information through a Multi-Fusion Attentive (MFA) classifier involves capturing complementary information from different audio features at both time and layer levels. This requires sophisticated design and tuning. Temporal Dynamics: Handling the temporal aspects of audio signals is essential. The model needs to account for changes over time and detect inconsistencies that may indicate spoofing.</a:t>
            </a:r>
            <a:endParaRPr lang="en-US" sz="105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71049"/>
            <a:ext cx="5670590" cy="708779"/>
          </a:xfrm>
          <a:prstGeom prst="rect">
            <a:avLst/>
          </a:prstGeom>
          <a:noFill/>
          <a:ln/>
        </p:spPr>
        <p:txBody>
          <a:bodyPr wrap="none" lIns="0" tIns="0" rIns="0" bIns="0" rtlCol="0" anchor="t"/>
          <a:lstStyle/>
          <a:p>
            <a:pPr marL="0" indent="0" algn="l">
              <a:lnSpc>
                <a:spcPts val="555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Requirements</a:t>
            </a:r>
            <a:endParaRPr lang="en-US" sz="24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046803"/>
            <a:ext cx="4203502" cy="354330"/>
          </a:xfrm>
          <a:prstGeom prst="rect">
            <a:avLst/>
          </a:prstGeom>
          <a:noFill/>
          <a:ln/>
        </p:spPr>
        <p:txBody>
          <a:bodyPr wrap="none" lIns="0" tIns="0" rIns="0" bIns="0" rtlCol="0" anchor="t"/>
          <a:lstStyle/>
          <a:p>
            <a:pPr marL="0" indent="0" algn="l">
              <a:lnSpc>
                <a:spcPts val="2750"/>
              </a:lnSpc>
              <a:buNone/>
            </a:pPr>
            <a:r>
              <a:rPr lang="en-US" sz="2000" dirty="0">
                <a:solidFill>
                  <a:srgbClr val="F2F0F4"/>
                </a:solidFill>
                <a:latin typeface="Times New Roman" panose="02020603050405020304" pitchFamily="18" charset="0"/>
                <a:ea typeface="Montserrat" pitchFamily="34" charset="-122"/>
                <a:cs typeface="Times New Roman" panose="02020603050405020304" pitchFamily="18" charset="0"/>
              </a:rPr>
              <a:t>HARDWARE REQUIREMENTS</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6279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System: Pentium i3 Processor.</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793790" y="307014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Hard Disk: 500 GB.</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793790" y="351234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Monitor: 15" LED</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793790" y="395454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Input Devices: Keyboard, Mouse</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793790" y="439674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Ram: 4 GB</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7599521" y="2046803"/>
            <a:ext cx="4091107" cy="354330"/>
          </a:xfrm>
          <a:prstGeom prst="rect">
            <a:avLst/>
          </a:prstGeom>
          <a:noFill/>
          <a:ln/>
        </p:spPr>
        <p:txBody>
          <a:bodyPr wrap="none" lIns="0" tIns="0" rIns="0" bIns="0" rtlCol="0" anchor="t"/>
          <a:lstStyle/>
          <a:p>
            <a:pPr marL="0" indent="0" algn="l">
              <a:lnSpc>
                <a:spcPts val="2750"/>
              </a:lnSpc>
              <a:buNone/>
            </a:pPr>
            <a:r>
              <a:rPr lang="en-US" sz="2000" dirty="0">
                <a:solidFill>
                  <a:srgbClr val="F2F0F4"/>
                </a:solidFill>
                <a:latin typeface="Times New Roman" panose="02020603050405020304" pitchFamily="18" charset="0"/>
                <a:ea typeface="Montserrat" pitchFamily="34" charset="-122"/>
                <a:cs typeface="Times New Roman" panose="02020603050405020304" pitchFamily="18" charset="0"/>
              </a:rPr>
              <a:t>SOFTWARE REQUIREMENTS</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7599521" y="26279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Operating system: Windows 10 Pro.</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7599521" y="307014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Coding Language: Python 3.10.9, </a:t>
            </a:r>
            <a:r>
              <a:rPr lang="en-US" dirty="0" err="1">
                <a:solidFill>
                  <a:srgbClr val="DCD7E5"/>
                </a:solidFill>
                <a:latin typeface="Times New Roman" panose="02020603050405020304" pitchFamily="18" charset="0"/>
                <a:ea typeface="Heebo Light" pitchFamily="34" charset="-122"/>
                <a:cs typeface="Times New Roman" panose="02020603050405020304" pitchFamily="18" charset="0"/>
              </a:rPr>
              <a:t>Tensorflow</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7599521" y="3512344"/>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Web Framework: Flask, HTML, CSS, JS</a:t>
            </a:r>
            <a:endParaRPr lang="en-US" dirty="0">
              <a:latin typeface="Times New Roman" panose="02020603050405020304" pitchFamily="18" charset="0"/>
              <a:cs typeface="Times New Roman" panose="02020603050405020304" pitchFamily="18" charset="0"/>
            </a:endParaRPr>
          </a:p>
        </p:txBody>
      </p:sp>
      <p:pic>
        <p:nvPicPr>
          <p:cNvPr id="13" name="Image 0" descr="preencoded.png"/>
          <p:cNvPicPr>
            <a:picLocks noChangeAspect="1"/>
          </p:cNvPicPr>
          <p:nvPr/>
        </p:nvPicPr>
        <p:blipFill>
          <a:blip r:embed="rId3"/>
          <a:stretch>
            <a:fillRect/>
          </a:stretch>
        </p:blipFill>
        <p:spPr>
          <a:xfrm>
            <a:off x="793790" y="5094089"/>
            <a:ext cx="566976" cy="566976"/>
          </a:xfrm>
          <a:prstGeom prst="rect">
            <a:avLst/>
          </a:prstGeom>
        </p:spPr>
      </p:pic>
      <p:sp>
        <p:nvSpPr>
          <p:cNvPr id="14" name="Text 11"/>
          <p:cNvSpPr/>
          <p:nvPr/>
        </p:nvSpPr>
        <p:spPr>
          <a:xfrm>
            <a:off x="793790" y="58878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Times New Roman" panose="02020603050405020304" pitchFamily="18" charset="0"/>
                <a:ea typeface="Montserrat" pitchFamily="34" charset="-122"/>
                <a:cs typeface="Times New Roman" panose="02020603050405020304" pitchFamily="18" charset="0"/>
              </a:rPr>
              <a:t>Processing Power</a:t>
            </a:r>
            <a:endParaRPr lang="en-US" sz="2200" dirty="0">
              <a:latin typeface="Times New Roman" panose="02020603050405020304" pitchFamily="18" charset="0"/>
              <a:cs typeface="Times New Roman" panose="02020603050405020304" pitchFamily="18" charset="0"/>
            </a:endParaRPr>
          </a:p>
        </p:txBody>
      </p:sp>
      <p:sp>
        <p:nvSpPr>
          <p:cNvPr id="15" name="Text 12"/>
          <p:cNvSpPr/>
          <p:nvPr/>
        </p:nvSpPr>
        <p:spPr>
          <a:xfrm>
            <a:off x="793790" y="6378297"/>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Times New Roman" panose="02020603050405020304" pitchFamily="18" charset="0"/>
                <a:ea typeface="Heebo Light" pitchFamily="34" charset="-122"/>
                <a:cs typeface="Times New Roman" panose="02020603050405020304" pitchFamily="18" charset="0"/>
              </a:rPr>
              <a:t>Sufficient CPU capabilities for audio analysis algorithms</a:t>
            </a:r>
            <a:endParaRPr lang="en-US" sz="1750" dirty="0">
              <a:latin typeface="Times New Roman" panose="02020603050405020304" pitchFamily="18" charset="0"/>
              <a:cs typeface="Times New Roman" panose="02020603050405020304" pitchFamily="18" charset="0"/>
            </a:endParaRPr>
          </a:p>
        </p:txBody>
      </p:sp>
      <p:pic>
        <p:nvPicPr>
          <p:cNvPr id="16" name="Image 1" descr="preencoded.png"/>
          <p:cNvPicPr>
            <a:picLocks noChangeAspect="1"/>
          </p:cNvPicPr>
          <p:nvPr/>
        </p:nvPicPr>
        <p:blipFill>
          <a:blip r:embed="rId4"/>
          <a:stretch>
            <a:fillRect/>
          </a:stretch>
        </p:blipFill>
        <p:spPr>
          <a:xfrm>
            <a:off x="4125278" y="5094089"/>
            <a:ext cx="566976" cy="566976"/>
          </a:xfrm>
          <a:prstGeom prst="rect">
            <a:avLst/>
          </a:prstGeom>
        </p:spPr>
      </p:pic>
      <p:sp>
        <p:nvSpPr>
          <p:cNvPr id="17" name="Text 13"/>
          <p:cNvSpPr/>
          <p:nvPr/>
        </p:nvSpPr>
        <p:spPr>
          <a:xfrm>
            <a:off x="4125278" y="58878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Times New Roman" panose="02020603050405020304" pitchFamily="18" charset="0"/>
                <a:ea typeface="Montserrat" pitchFamily="34" charset="-122"/>
                <a:cs typeface="Times New Roman" panose="02020603050405020304" pitchFamily="18" charset="0"/>
              </a:rPr>
              <a:t>Storage Capacity</a:t>
            </a:r>
            <a:endParaRPr lang="en-US" sz="2200" dirty="0">
              <a:latin typeface="Times New Roman" panose="02020603050405020304" pitchFamily="18" charset="0"/>
              <a:cs typeface="Times New Roman" panose="02020603050405020304" pitchFamily="18" charset="0"/>
            </a:endParaRPr>
          </a:p>
        </p:txBody>
      </p:sp>
      <p:sp>
        <p:nvSpPr>
          <p:cNvPr id="18" name="Text 14"/>
          <p:cNvSpPr/>
          <p:nvPr/>
        </p:nvSpPr>
        <p:spPr>
          <a:xfrm>
            <a:off x="4125278" y="637829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Times New Roman" panose="02020603050405020304" pitchFamily="18" charset="0"/>
                <a:ea typeface="Heebo Light" pitchFamily="34" charset="-122"/>
                <a:cs typeface="Times New Roman" panose="02020603050405020304" pitchFamily="18" charset="0"/>
              </a:rPr>
              <a:t>Adequate space for audio datasets and model storage</a:t>
            </a:r>
            <a:endParaRPr lang="en-US" sz="1750" dirty="0">
              <a:latin typeface="Times New Roman" panose="02020603050405020304" pitchFamily="18" charset="0"/>
              <a:cs typeface="Times New Roman" panose="02020603050405020304" pitchFamily="18" charset="0"/>
            </a:endParaRPr>
          </a:p>
        </p:txBody>
      </p:sp>
      <p:pic>
        <p:nvPicPr>
          <p:cNvPr id="19" name="Image 2" descr="preencoded.png"/>
          <p:cNvPicPr>
            <a:picLocks noChangeAspect="1"/>
          </p:cNvPicPr>
          <p:nvPr/>
        </p:nvPicPr>
        <p:blipFill>
          <a:blip r:embed="rId5"/>
          <a:stretch>
            <a:fillRect/>
          </a:stretch>
        </p:blipFill>
        <p:spPr>
          <a:xfrm>
            <a:off x="7456884" y="5094089"/>
            <a:ext cx="566976" cy="566976"/>
          </a:xfrm>
          <a:prstGeom prst="rect">
            <a:avLst/>
          </a:prstGeom>
        </p:spPr>
      </p:pic>
      <p:sp>
        <p:nvSpPr>
          <p:cNvPr id="20" name="Text 15"/>
          <p:cNvSpPr/>
          <p:nvPr/>
        </p:nvSpPr>
        <p:spPr>
          <a:xfrm>
            <a:off x="7456884" y="5887879"/>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Times New Roman" panose="02020603050405020304" pitchFamily="18" charset="0"/>
                <a:ea typeface="Montserrat" pitchFamily="34" charset="-122"/>
                <a:cs typeface="Times New Roman" panose="02020603050405020304" pitchFamily="18" charset="0"/>
              </a:rPr>
              <a:t>Development Environment</a:t>
            </a:r>
            <a:endParaRPr lang="en-US" sz="2200" dirty="0">
              <a:latin typeface="Times New Roman" panose="02020603050405020304" pitchFamily="18" charset="0"/>
              <a:cs typeface="Times New Roman" panose="02020603050405020304" pitchFamily="18" charset="0"/>
            </a:endParaRPr>
          </a:p>
        </p:txBody>
      </p:sp>
      <p:sp>
        <p:nvSpPr>
          <p:cNvPr id="21" name="Text 16"/>
          <p:cNvSpPr/>
          <p:nvPr/>
        </p:nvSpPr>
        <p:spPr>
          <a:xfrm>
            <a:off x="7456884" y="673262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Times New Roman" panose="02020603050405020304" pitchFamily="18" charset="0"/>
                <a:ea typeface="Heebo Light" pitchFamily="34" charset="-122"/>
                <a:cs typeface="Times New Roman" panose="02020603050405020304" pitchFamily="18" charset="0"/>
              </a:rPr>
              <a:t>Python ecosystem with machine learning libraries</a:t>
            </a:r>
            <a:endParaRPr lang="en-US" sz="1750" dirty="0">
              <a:latin typeface="Times New Roman" panose="02020603050405020304" pitchFamily="18" charset="0"/>
              <a:cs typeface="Times New Roman" panose="02020603050405020304" pitchFamily="18" charset="0"/>
            </a:endParaRPr>
          </a:p>
        </p:txBody>
      </p:sp>
      <p:pic>
        <p:nvPicPr>
          <p:cNvPr id="22" name="Image 3" descr="preencoded.png"/>
          <p:cNvPicPr>
            <a:picLocks noChangeAspect="1"/>
          </p:cNvPicPr>
          <p:nvPr/>
        </p:nvPicPr>
        <p:blipFill>
          <a:blip r:embed="rId6"/>
          <a:stretch>
            <a:fillRect/>
          </a:stretch>
        </p:blipFill>
        <p:spPr>
          <a:xfrm>
            <a:off x="10788491" y="5094089"/>
            <a:ext cx="566976" cy="566976"/>
          </a:xfrm>
          <a:prstGeom prst="rect">
            <a:avLst/>
          </a:prstGeom>
        </p:spPr>
      </p:pic>
      <p:sp>
        <p:nvSpPr>
          <p:cNvPr id="23" name="Text 17"/>
          <p:cNvSpPr/>
          <p:nvPr/>
        </p:nvSpPr>
        <p:spPr>
          <a:xfrm>
            <a:off x="10788491" y="58878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Times New Roman" panose="02020603050405020304" pitchFamily="18" charset="0"/>
                <a:ea typeface="Montserrat" pitchFamily="34" charset="-122"/>
                <a:cs typeface="Times New Roman" panose="02020603050405020304" pitchFamily="18" charset="0"/>
              </a:rPr>
              <a:t>Web Interface</a:t>
            </a:r>
            <a:endParaRPr lang="en-US" sz="2200" dirty="0">
              <a:latin typeface="Times New Roman" panose="02020603050405020304" pitchFamily="18" charset="0"/>
              <a:cs typeface="Times New Roman" panose="02020603050405020304" pitchFamily="18" charset="0"/>
            </a:endParaRPr>
          </a:p>
        </p:txBody>
      </p:sp>
      <p:sp>
        <p:nvSpPr>
          <p:cNvPr id="24" name="Text 18"/>
          <p:cNvSpPr/>
          <p:nvPr/>
        </p:nvSpPr>
        <p:spPr>
          <a:xfrm>
            <a:off x="10788491" y="637829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Times New Roman" panose="02020603050405020304" pitchFamily="18" charset="0"/>
                <a:ea typeface="Heebo Light" pitchFamily="34" charset="-122"/>
                <a:cs typeface="Times New Roman" panose="02020603050405020304" pitchFamily="18" charset="0"/>
              </a:rPr>
              <a:t>Framework for creating user-friendly detection portal</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19056"/>
            <a:ext cx="7556421" cy="1063228"/>
          </a:xfrm>
          <a:prstGeom prst="rect">
            <a:avLst/>
          </a:prstGeom>
          <a:noFill/>
          <a:ln/>
        </p:spPr>
        <p:txBody>
          <a:bodyPr wrap="square" lIns="0" tIns="0" rIns="0" bIns="0" rtlCol="0" anchor="t"/>
          <a:lstStyle/>
          <a:p>
            <a:pPr marL="0" indent="0" algn="l">
              <a:lnSpc>
                <a:spcPts val="415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Proposed System and Proposed Outcome</a:t>
            </a:r>
            <a:endParaRPr lang="en-US" sz="240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2337435"/>
            <a:ext cx="127516" cy="912138"/>
          </a:xfrm>
          <a:prstGeom prst="roundRect">
            <a:avLst>
              <a:gd name="adj" fmla="val 56033"/>
            </a:avLst>
          </a:prstGeom>
          <a:solidFill>
            <a:srgbClr val="31136C"/>
          </a:solidFill>
          <a:ln w="7620">
            <a:solidFill>
              <a:srgbClr val="4A2C85"/>
            </a:solidFill>
            <a:prstDash val="solid"/>
          </a:ln>
        </p:spPr>
      </p:sp>
      <p:sp>
        <p:nvSpPr>
          <p:cNvPr id="5" name="Text 2"/>
          <p:cNvSpPr/>
          <p:nvPr/>
        </p:nvSpPr>
        <p:spPr>
          <a:xfrm>
            <a:off x="6662857" y="2337435"/>
            <a:ext cx="3193971" cy="265747"/>
          </a:xfrm>
          <a:prstGeom prst="rect">
            <a:avLst/>
          </a:prstGeom>
          <a:noFill/>
          <a:ln/>
        </p:spPr>
        <p:txBody>
          <a:bodyPr wrap="none" lIns="0" tIns="0" rIns="0" bIns="0" rtlCol="0" anchor="t"/>
          <a:lstStyle/>
          <a:p>
            <a:pPr marL="0" indent="0" algn="l">
              <a:lnSpc>
                <a:spcPts val="205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RNN-Based Detection System</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6662857" y="2705219"/>
            <a:ext cx="7173754" cy="544354"/>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Times New Roman" panose="02020603050405020304" pitchFamily="18" charset="0"/>
                <a:ea typeface="Heebo Light" pitchFamily="34" charset="-122"/>
                <a:cs typeface="Times New Roman" panose="02020603050405020304" pitchFamily="18" charset="0"/>
              </a:rPr>
              <a:t>In this project, we propose a deepfake audio detection system leveraging the capabilities of Recurrent Neural Networks (RNNs), specifically Long Short-Term Memory (LSTM) networks.</a:t>
            </a:r>
            <a:endParaRPr lang="en-US" sz="1300" dirty="0">
              <a:latin typeface="Times New Roman" panose="02020603050405020304" pitchFamily="18" charset="0"/>
              <a:cs typeface="Times New Roman" panose="02020603050405020304" pitchFamily="18" charset="0"/>
            </a:endParaRPr>
          </a:p>
        </p:txBody>
      </p:sp>
      <p:sp>
        <p:nvSpPr>
          <p:cNvPr id="7" name="Shape 4"/>
          <p:cNvSpPr/>
          <p:nvPr/>
        </p:nvSpPr>
        <p:spPr>
          <a:xfrm>
            <a:off x="6535341" y="3492168"/>
            <a:ext cx="127516" cy="1184315"/>
          </a:xfrm>
          <a:prstGeom prst="roundRect">
            <a:avLst>
              <a:gd name="adj" fmla="val 56033"/>
            </a:avLst>
          </a:prstGeom>
          <a:solidFill>
            <a:srgbClr val="31136C"/>
          </a:solidFill>
          <a:ln w="7620">
            <a:solidFill>
              <a:srgbClr val="4A2C85"/>
            </a:solidFill>
            <a:prstDash val="solid"/>
          </a:ln>
        </p:spPr>
      </p:sp>
      <p:sp>
        <p:nvSpPr>
          <p:cNvPr id="8" name="Text 5"/>
          <p:cNvSpPr/>
          <p:nvPr/>
        </p:nvSpPr>
        <p:spPr>
          <a:xfrm>
            <a:off x="6918008" y="3492168"/>
            <a:ext cx="3511629" cy="265747"/>
          </a:xfrm>
          <a:prstGeom prst="rect">
            <a:avLst/>
          </a:prstGeom>
          <a:noFill/>
          <a:ln/>
        </p:spPr>
        <p:txBody>
          <a:bodyPr wrap="none" lIns="0" tIns="0" rIns="0" bIns="0" rtlCol="0" anchor="t"/>
          <a:lstStyle/>
          <a:p>
            <a:pPr marL="0" indent="0" algn="l">
              <a:lnSpc>
                <a:spcPts val="205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Temporal Dependencies Analysis</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6918008" y="3859952"/>
            <a:ext cx="6918603" cy="816531"/>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Times New Roman" panose="02020603050405020304" pitchFamily="18" charset="0"/>
                <a:ea typeface="Heebo Light" pitchFamily="34" charset="-122"/>
                <a:cs typeface="Times New Roman" panose="02020603050405020304" pitchFamily="18" charset="0"/>
              </a:rPr>
              <a:t>The proposed system aims to exploit the sequential nature of audio signals, capturing temporal dependencies and subtle inconsistencies that are characteristic of deepfake manipulations.</a:t>
            </a:r>
            <a:endParaRPr lang="en-US" sz="1300" dirty="0">
              <a:latin typeface="Times New Roman" panose="02020603050405020304" pitchFamily="18" charset="0"/>
              <a:cs typeface="Times New Roman" panose="02020603050405020304" pitchFamily="18" charset="0"/>
            </a:endParaRPr>
          </a:p>
        </p:txBody>
      </p:sp>
      <p:sp>
        <p:nvSpPr>
          <p:cNvPr id="10" name="Shape 7"/>
          <p:cNvSpPr/>
          <p:nvPr/>
        </p:nvSpPr>
        <p:spPr>
          <a:xfrm>
            <a:off x="6790492" y="4773930"/>
            <a:ext cx="127516" cy="1184315"/>
          </a:xfrm>
          <a:prstGeom prst="roundRect">
            <a:avLst>
              <a:gd name="adj" fmla="val 56033"/>
            </a:avLst>
          </a:prstGeom>
          <a:solidFill>
            <a:srgbClr val="31136C"/>
          </a:solidFill>
          <a:ln w="7620">
            <a:solidFill>
              <a:srgbClr val="4A2C85"/>
            </a:solidFill>
            <a:prstDash val="solid"/>
          </a:ln>
        </p:spPr>
      </p:sp>
      <p:sp>
        <p:nvSpPr>
          <p:cNvPr id="11" name="Text 8"/>
          <p:cNvSpPr/>
          <p:nvPr/>
        </p:nvSpPr>
        <p:spPr>
          <a:xfrm>
            <a:off x="7173158" y="4773930"/>
            <a:ext cx="2126456" cy="265747"/>
          </a:xfrm>
          <a:prstGeom prst="rect">
            <a:avLst/>
          </a:prstGeom>
          <a:noFill/>
          <a:ln/>
        </p:spPr>
        <p:txBody>
          <a:bodyPr wrap="none" lIns="0" tIns="0" rIns="0" bIns="0" rtlCol="0" anchor="t"/>
          <a:lstStyle/>
          <a:p>
            <a:pPr marL="0" indent="0" algn="l">
              <a:lnSpc>
                <a:spcPts val="205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Feature Extraction</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7173158" y="5141714"/>
            <a:ext cx="6663452" cy="816531"/>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Times New Roman" panose="02020603050405020304" pitchFamily="18" charset="0"/>
                <a:ea typeface="Heebo Light" pitchFamily="34" charset="-122"/>
                <a:cs typeface="Times New Roman" panose="02020603050405020304" pitchFamily="18" charset="0"/>
              </a:rPr>
              <a:t>Our approach begins with preprocessing the audio data to extract relevant features such as Mel-frequency cepstral coefficients (MFCCs), which serve as inputs to the LSTM network.</a:t>
            </a:r>
            <a:endParaRPr lang="en-US" sz="1300" dirty="0">
              <a:latin typeface="Times New Roman" panose="02020603050405020304" pitchFamily="18" charset="0"/>
              <a:cs typeface="Times New Roman" panose="02020603050405020304" pitchFamily="18" charset="0"/>
            </a:endParaRPr>
          </a:p>
        </p:txBody>
      </p:sp>
      <p:sp>
        <p:nvSpPr>
          <p:cNvPr id="13" name="Shape 10"/>
          <p:cNvSpPr/>
          <p:nvPr/>
        </p:nvSpPr>
        <p:spPr>
          <a:xfrm>
            <a:off x="7045643" y="6128266"/>
            <a:ext cx="127516" cy="912138"/>
          </a:xfrm>
          <a:prstGeom prst="roundRect">
            <a:avLst>
              <a:gd name="adj" fmla="val 56033"/>
            </a:avLst>
          </a:prstGeom>
          <a:solidFill>
            <a:srgbClr val="31136C"/>
          </a:solidFill>
          <a:ln w="7620">
            <a:solidFill>
              <a:srgbClr val="4A2C85"/>
            </a:solidFill>
            <a:prstDash val="solid"/>
          </a:ln>
        </p:spPr>
      </p:sp>
      <p:sp>
        <p:nvSpPr>
          <p:cNvPr id="14" name="Text 11"/>
          <p:cNvSpPr/>
          <p:nvPr/>
        </p:nvSpPr>
        <p:spPr>
          <a:xfrm>
            <a:off x="7428309" y="6128266"/>
            <a:ext cx="2149554" cy="265747"/>
          </a:xfrm>
          <a:prstGeom prst="rect">
            <a:avLst/>
          </a:prstGeom>
          <a:noFill/>
          <a:ln/>
        </p:spPr>
        <p:txBody>
          <a:bodyPr wrap="none" lIns="0" tIns="0" rIns="0" bIns="0" rtlCol="0" anchor="t"/>
          <a:lstStyle/>
          <a:p>
            <a:pPr marL="0" indent="0" algn="l">
              <a:lnSpc>
                <a:spcPts val="205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Pattern Recognition</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7428309" y="6496050"/>
            <a:ext cx="6408301" cy="544354"/>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Times New Roman" panose="02020603050405020304" pitchFamily="18" charset="0"/>
                <a:ea typeface="Heebo Light" pitchFamily="34" charset="-122"/>
                <a:cs typeface="Times New Roman" panose="02020603050405020304" pitchFamily="18" charset="0"/>
              </a:rPr>
              <a:t>The LSTM model is designed to process these features over time, learning to identify patterns and anomalies that distinguish genuine audio from synthetic counterparts.</a:t>
            </a:r>
            <a:endParaRPr lang="en-US" sz="13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xmlns="" id="{005FBDCD-DA0B-86DB-7C9E-ACA972C46A11}"/>
              </a:ext>
            </a:extLst>
          </p:cNvPr>
          <p:cNvSpPr/>
          <p:nvPr/>
        </p:nvSpPr>
        <p:spPr>
          <a:xfrm>
            <a:off x="317241" y="503853"/>
            <a:ext cx="4907902" cy="765110"/>
          </a:xfrm>
          <a:prstGeom prst="rect">
            <a:avLst/>
          </a:prstGeom>
          <a:solidFill>
            <a:srgbClr val="201E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787241" y="618530"/>
            <a:ext cx="5061347" cy="632579"/>
          </a:xfrm>
          <a:prstGeom prst="rect">
            <a:avLst/>
          </a:prstGeom>
          <a:noFill/>
          <a:ln/>
        </p:spPr>
        <p:txBody>
          <a:bodyPr wrap="none" lIns="0" tIns="0" rIns="0" bIns="0" rtlCol="0" anchor="t"/>
          <a:lstStyle/>
          <a:p>
            <a:pPr marL="0" indent="0" algn="l">
              <a:lnSpc>
                <a:spcPts val="495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Architecture</a:t>
            </a:r>
            <a:endParaRPr lang="en-US" sz="24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xmlns="" id="{C9C98E90-E40F-2250-D9A5-88698B4FAEF4}"/>
              </a:ext>
            </a:extLst>
          </p:cNvPr>
          <p:cNvPicPr>
            <a:picLocks noChangeAspect="1"/>
          </p:cNvPicPr>
          <p:nvPr/>
        </p:nvPicPr>
        <p:blipFill>
          <a:blip r:embed="rId3"/>
          <a:stretch>
            <a:fillRect/>
          </a:stretch>
        </p:blipFill>
        <p:spPr>
          <a:xfrm>
            <a:off x="3560883" y="1908907"/>
            <a:ext cx="6617677" cy="4411785"/>
          </a:xfrm>
          <a:prstGeom prst="rect">
            <a:avLst/>
          </a:prstGeom>
        </p:spPr>
      </p:pic>
      <p:sp>
        <p:nvSpPr>
          <p:cNvPr id="22" name="Rectangle 21">
            <a:extLst>
              <a:ext uri="{FF2B5EF4-FFF2-40B4-BE49-F238E27FC236}">
                <a16:creationId xmlns:a16="http://schemas.microsoft.com/office/drawing/2014/main" xmlns="" id="{8A77154D-91ED-EB0C-98DF-3827B056B49B}"/>
              </a:ext>
            </a:extLst>
          </p:cNvPr>
          <p:cNvSpPr/>
          <p:nvPr/>
        </p:nvSpPr>
        <p:spPr>
          <a:xfrm>
            <a:off x="4734560" y="3799840"/>
            <a:ext cx="1808480" cy="243840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A9FD0860-E7F2-5045-9490-84A0B1871292}"/>
              </a:ext>
            </a:extLst>
          </p:cNvPr>
          <p:cNvSpPr/>
          <p:nvPr/>
        </p:nvSpPr>
        <p:spPr>
          <a:xfrm>
            <a:off x="4013200" y="4897120"/>
            <a:ext cx="1036320" cy="1341120"/>
          </a:xfrm>
          <a:prstGeom prst="rect">
            <a:avLst/>
          </a:prstGeom>
          <a:solidFill>
            <a:srgbClr val="FAF9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xmlns="" id="{1453DD84-727B-95FF-504D-B4300DDD1D86}"/>
              </a:ext>
            </a:extLst>
          </p:cNvPr>
          <p:cNvCxnSpPr/>
          <p:nvPr/>
        </p:nvCxnSpPr>
        <p:spPr>
          <a:xfrm>
            <a:off x="5440680" y="3799840"/>
            <a:ext cx="0" cy="58166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xmlns="" id="{7E23572A-71A3-DE85-701A-699EA6614FAD}"/>
              </a:ext>
            </a:extLst>
          </p:cNvPr>
          <p:cNvCxnSpPr/>
          <p:nvPr/>
        </p:nvCxnSpPr>
        <p:spPr>
          <a:xfrm>
            <a:off x="5440680" y="4381500"/>
            <a:ext cx="922020" cy="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xmlns="" id="{FEACABF7-161D-6FE4-0989-6D22233E7E5E}"/>
              </a:ext>
            </a:extLst>
          </p:cNvPr>
          <p:cNvCxnSpPr/>
          <p:nvPr/>
        </p:nvCxnSpPr>
        <p:spPr>
          <a:xfrm>
            <a:off x="6362700" y="3799840"/>
            <a:ext cx="0" cy="58166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xmlns="" id="{FA3A9E27-500F-92BB-446D-1997022D871D}"/>
              </a:ext>
            </a:extLst>
          </p:cNvPr>
          <p:cNvCxnSpPr/>
          <p:nvPr/>
        </p:nvCxnSpPr>
        <p:spPr>
          <a:xfrm>
            <a:off x="7421880" y="3139440"/>
            <a:ext cx="0" cy="533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xmlns="" id="{3D5A1AA8-4D3E-3440-BEDF-5FF6F789FDD5}"/>
              </a:ext>
            </a:extLst>
          </p:cNvPr>
          <p:cNvSpPr/>
          <p:nvPr/>
        </p:nvSpPr>
        <p:spPr>
          <a:xfrm>
            <a:off x="9042400" y="4805680"/>
            <a:ext cx="1136160" cy="873760"/>
          </a:xfrm>
          <a:prstGeom prst="rect">
            <a:avLst/>
          </a:prstGeom>
          <a:solidFill>
            <a:srgbClr val="FBFA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7" name="Connector: Elbow 36">
            <a:extLst>
              <a:ext uri="{FF2B5EF4-FFF2-40B4-BE49-F238E27FC236}">
                <a16:creationId xmlns:a16="http://schemas.microsoft.com/office/drawing/2014/main" xmlns="" id="{82FD8175-B605-07A5-36EF-9021D09278FC}"/>
              </a:ext>
            </a:extLst>
          </p:cNvPr>
          <p:cNvCxnSpPr/>
          <p:nvPr/>
        </p:nvCxnSpPr>
        <p:spPr>
          <a:xfrm flipV="1">
            <a:off x="7760208" y="3334512"/>
            <a:ext cx="731520" cy="338328"/>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70334" y="866057"/>
            <a:ext cx="3576637" cy="447080"/>
          </a:xfrm>
          <a:prstGeom prst="rect">
            <a:avLst/>
          </a:prstGeom>
          <a:noFill/>
          <a:ln/>
        </p:spPr>
        <p:txBody>
          <a:bodyPr wrap="none" lIns="0" tIns="0" rIns="0" bIns="0" rtlCol="0" anchor="t"/>
          <a:lstStyle/>
          <a:p>
            <a:pPr marL="0" indent="0" algn="l">
              <a:lnSpc>
                <a:spcPts val="35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DFD Level 0</a:t>
            </a:r>
            <a:endParaRPr lang="en-US" sz="24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4020205" y="2950130"/>
            <a:ext cx="6589990" cy="2329339"/>
          </a:xfrm>
          <a:prstGeom prst="rect">
            <a:avLst/>
          </a:prstGeom>
          <a:effectLst/>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56630" y="898293"/>
            <a:ext cx="3048953" cy="381119"/>
          </a:xfrm>
          <a:prstGeom prst="rect">
            <a:avLst/>
          </a:prstGeom>
          <a:noFill/>
          <a:ln/>
        </p:spPr>
        <p:txBody>
          <a:bodyPr wrap="none" lIns="0" tIns="0" rIns="0" bIns="0" rtlCol="0" anchor="t"/>
          <a:lstStyle/>
          <a:p>
            <a:pPr marL="0" indent="0" algn="l">
              <a:lnSpc>
                <a:spcPts val="30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DFD Level 1</a:t>
            </a:r>
            <a:endParaRPr lang="en-US" sz="2400" dirty="0">
              <a:latin typeface="Times New Roman" panose="02020603050405020304" pitchFamily="18" charset="0"/>
              <a:cs typeface="Times New Roman" panose="02020603050405020304" pitchFamily="18" charset="0"/>
            </a:endParaRPr>
          </a:p>
        </p:txBody>
      </p:sp>
      <p:pic>
        <p:nvPicPr>
          <p:cNvPr id="31" name="Content Placeholder 6">
            <a:extLst>
              <a:ext uri="{FF2B5EF4-FFF2-40B4-BE49-F238E27FC236}">
                <a16:creationId xmlns:a16="http://schemas.microsoft.com/office/drawing/2014/main" xmlns="" id="{48339FB3-FD84-D84B-4BF5-637CC7A17376}"/>
              </a:ext>
            </a:extLst>
          </p:cNvPr>
          <p:cNvPicPr>
            <a:picLocks noChangeAspect="1"/>
          </p:cNvPicPr>
          <p:nvPr/>
        </p:nvPicPr>
        <p:blipFill rotWithShape="1">
          <a:blip r:embed="rId3"/>
          <a:srcRect r="2126" b="15032"/>
          <a:stretch/>
        </p:blipFill>
        <p:spPr>
          <a:xfrm>
            <a:off x="1907896" y="2279868"/>
            <a:ext cx="8376207" cy="3257332"/>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88288" y="984834"/>
            <a:ext cx="2731413" cy="341352"/>
          </a:xfrm>
          <a:prstGeom prst="rect">
            <a:avLst/>
          </a:prstGeom>
          <a:noFill/>
          <a:ln/>
        </p:spPr>
        <p:txBody>
          <a:bodyPr wrap="none" lIns="0" tIns="0" rIns="0" bIns="0" rtlCol="0" anchor="t"/>
          <a:lstStyle/>
          <a:p>
            <a:pPr marL="0" indent="0" algn="l">
              <a:lnSpc>
                <a:spcPts val="265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DFD Level 2</a:t>
            </a:r>
            <a:endParaRPr lang="en-US" sz="2400" dirty="0">
              <a:latin typeface="Times New Roman" panose="02020603050405020304" pitchFamily="18" charset="0"/>
              <a:cs typeface="Times New Roman" panose="02020603050405020304" pitchFamily="18" charset="0"/>
            </a:endParaRPr>
          </a:p>
        </p:txBody>
      </p:sp>
      <p:pic>
        <p:nvPicPr>
          <p:cNvPr id="29" name="Content Placeholder 6">
            <a:extLst>
              <a:ext uri="{FF2B5EF4-FFF2-40B4-BE49-F238E27FC236}">
                <a16:creationId xmlns:a16="http://schemas.microsoft.com/office/drawing/2014/main" xmlns="" id="{0407167A-709E-8804-5060-50068011B27F}"/>
              </a:ext>
            </a:extLst>
          </p:cNvPr>
          <p:cNvPicPr>
            <a:picLocks noChangeAspect="1"/>
          </p:cNvPicPr>
          <p:nvPr/>
        </p:nvPicPr>
        <p:blipFill>
          <a:blip r:embed="rId3"/>
          <a:stretch>
            <a:fillRect/>
          </a:stretch>
        </p:blipFill>
        <p:spPr>
          <a:xfrm>
            <a:off x="2290611" y="1592897"/>
            <a:ext cx="7610777" cy="4615231"/>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3" name="Text 0"/>
          <p:cNvSpPr/>
          <p:nvPr/>
        </p:nvSpPr>
        <p:spPr>
          <a:xfrm>
            <a:off x="781526" y="615196"/>
            <a:ext cx="4745355" cy="593169"/>
          </a:xfrm>
          <a:prstGeom prst="rect">
            <a:avLst/>
          </a:prstGeom>
          <a:noFill/>
          <a:ln/>
        </p:spPr>
        <p:txBody>
          <a:bodyPr wrap="none" lIns="0" tIns="0" rIns="0" bIns="0" rtlCol="0" anchor="t"/>
          <a:lstStyle/>
          <a:p>
            <a:pPr marL="0" indent="0" algn="l">
              <a:lnSpc>
                <a:spcPts val="465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Use Case Diagram</a:t>
            </a:r>
            <a:endParaRPr lang="en-US" sz="2400" dirty="0">
              <a:latin typeface="Times New Roman" panose="02020603050405020304" pitchFamily="18" charset="0"/>
              <a:cs typeface="Times New Roman" panose="02020603050405020304" pitchFamily="18" charset="0"/>
            </a:endParaRPr>
          </a:p>
        </p:txBody>
      </p:sp>
      <p:sp>
        <p:nvSpPr>
          <p:cNvPr id="4" name="Shape 1"/>
          <p:cNvSpPr/>
          <p:nvPr/>
        </p:nvSpPr>
        <p:spPr>
          <a:xfrm>
            <a:off x="781527" y="1493044"/>
            <a:ext cx="2553568" cy="2588538"/>
          </a:xfrm>
          <a:prstGeom prst="roundRect">
            <a:avLst>
              <a:gd name="adj" fmla="val 3080"/>
            </a:avLst>
          </a:prstGeom>
          <a:solidFill>
            <a:srgbClr val="31136C"/>
          </a:solidFill>
          <a:ln w="7620">
            <a:solidFill>
              <a:srgbClr val="4A2C85"/>
            </a:solidFill>
            <a:prstDash val="solid"/>
          </a:ln>
        </p:spPr>
      </p:sp>
      <p:sp>
        <p:nvSpPr>
          <p:cNvPr id="5" name="Text 2"/>
          <p:cNvSpPr/>
          <p:nvPr/>
        </p:nvSpPr>
        <p:spPr>
          <a:xfrm>
            <a:off x="978932" y="1690449"/>
            <a:ext cx="1639470" cy="296585"/>
          </a:xfrm>
          <a:prstGeom prst="rect">
            <a:avLst/>
          </a:prstGeom>
          <a:noFill/>
          <a:ln/>
        </p:spPr>
        <p:txBody>
          <a:bodyPr wrap="none" lIns="0" tIns="0" rIns="0" bIns="0" rtlCol="0" anchor="t"/>
          <a:lstStyle/>
          <a:p>
            <a:pPr marL="0" indent="0" algn="l">
              <a:lnSpc>
                <a:spcPts val="230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Primary Actors</a:t>
            </a:r>
            <a:endParaRPr lang="en-US" sz="1600" dirty="0">
              <a:latin typeface="Times New Roman" panose="02020603050405020304" pitchFamily="18" charset="0"/>
              <a:cs typeface="Times New Roman" panose="02020603050405020304" pitchFamily="18" charset="0"/>
            </a:endParaRPr>
          </a:p>
        </p:txBody>
      </p:sp>
      <p:sp>
        <p:nvSpPr>
          <p:cNvPr id="6" name="Text 3"/>
          <p:cNvSpPr/>
          <p:nvPr/>
        </p:nvSpPr>
        <p:spPr>
          <a:xfrm>
            <a:off x="978932" y="2100858"/>
            <a:ext cx="2280762" cy="303609"/>
          </a:xfrm>
          <a:prstGeom prst="rect">
            <a:avLst/>
          </a:prstGeom>
          <a:noFill/>
          <a:ln/>
        </p:spPr>
        <p:txBody>
          <a:bodyPr wrap="none" lIns="0" tIns="0" rIns="0" bIns="0" rtlCol="0" anchor="t"/>
          <a:lstStyle/>
          <a:p>
            <a:pPr marL="342900" indent="-342900" algn="l">
              <a:lnSpc>
                <a:spcPts val="2350"/>
              </a:lnSpc>
              <a:buSzPct val="100000"/>
              <a:buChar char="•"/>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End User</a:t>
            </a:r>
            <a:endParaRPr lang="en-US" sz="1400" dirty="0">
              <a:latin typeface="Times New Roman" panose="02020603050405020304" pitchFamily="18" charset="0"/>
              <a:cs typeface="Times New Roman" panose="02020603050405020304" pitchFamily="18" charset="0"/>
            </a:endParaRPr>
          </a:p>
        </p:txBody>
      </p:sp>
      <p:sp>
        <p:nvSpPr>
          <p:cNvPr id="8" name="Text 5"/>
          <p:cNvSpPr/>
          <p:nvPr/>
        </p:nvSpPr>
        <p:spPr>
          <a:xfrm>
            <a:off x="978932" y="2521743"/>
            <a:ext cx="2280762" cy="303609"/>
          </a:xfrm>
          <a:prstGeom prst="rect">
            <a:avLst/>
          </a:prstGeom>
          <a:noFill/>
          <a:ln/>
        </p:spPr>
        <p:txBody>
          <a:bodyPr wrap="none" lIns="0" tIns="0" rIns="0" bIns="0" rtlCol="0" anchor="t"/>
          <a:lstStyle/>
          <a:p>
            <a:pPr marL="342900" indent="-342900" algn="l">
              <a:lnSpc>
                <a:spcPts val="2350"/>
              </a:lnSpc>
              <a:buSzPct val="100000"/>
              <a:buChar char="•"/>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Model Trainer</a:t>
            </a:r>
            <a:endParaRPr lang="en-US" sz="1400" dirty="0">
              <a:latin typeface="Times New Roman" panose="02020603050405020304" pitchFamily="18" charset="0"/>
              <a:cs typeface="Times New Roman" panose="02020603050405020304" pitchFamily="18" charset="0"/>
            </a:endParaRPr>
          </a:p>
        </p:txBody>
      </p:sp>
      <p:sp>
        <p:nvSpPr>
          <p:cNvPr id="9" name="Shape 6"/>
          <p:cNvSpPr/>
          <p:nvPr/>
        </p:nvSpPr>
        <p:spPr>
          <a:xfrm>
            <a:off x="3466232" y="1497568"/>
            <a:ext cx="2553568" cy="2588538"/>
          </a:xfrm>
          <a:prstGeom prst="roundRect">
            <a:avLst>
              <a:gd name="adj" fmla="val 3080"/>
            </a:avLst>
          </a:prstGeom>
          <a:solidFill>
            <a:srgbClr val="31136C"/>
          </a:solidFill>
          <a:ln w="7620">
            <a:solidFill>
              <a:srgbClr val="4A2C85"/>
            </a:solidFill>
            <a:prstDash val="solid"/>
          </a:ln>
        </p:spPr>
      </p:sp>
      <p:sp>
        <p:nvSpPr>
          <p:cNvPr id="10" name="Text 7"/>
          <p:cNvSpPr/>
          <p:nvPr/>
        </p:nvSpPr>
        <p:spPr>
          <a:xfrm>
            <a:off x="3663636" y="1694973"/>
            <a:ext cx="1639470" cy="296585"/>
          </a:xfrm>
          <a:prstGeom prst="rect">
            <a:avLst/>
          </a:prstGeom>
          <a:noFill/>
          <a:ln/>
        </p:spPr>
        <p:txBody>
          <a:bodyPr wrap="none" lIns="0" tIns="0" rIns="0" bIns="0" rtlCol="0" anchor="t"/>
          <a:lstStyle/>
          <a:p>
            <a:pPr marL="0" indent="0" algn="l">
              <a:lnSpc>
                <a:spcPts val="230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Key Use Cases</a:t>
            </a:r>
            <a:endParaRPr lang="en-US" sz="1600" dirty="0">
              <a:latin typeface="Times New Roman" panose="02020603050405020304" pitchFamily="18" charset="0"/>
              <a:cs typeface="Times New Roman" panose="02020603050405020304" pitchFamily="18" charset="0"/>
            </a:endParaRPr>
          </a:p>
        </p:txBody>
      </p:sp>
      <p:sp>
        <p:nvSpPr>
          <p:cNvPr id="11" name="Text 8"/>
          <p:cNvSpPr/>
          <p:nvPr/>
        </p:nvSpPr>
        <p:spPr>
          <a:xfrm>
            <a:off x="3663636" y="2105382"/>
            <a:ext cx="2280762" cy="303609"/>
          </a:xfrm>
          <a:prstGeom prst="rect">
            <a:avLst/>
          </a:prstGeom>
          <a:noFill/>
          <a:ln/>
        </p:spPr>
        <p:txBody>
          <a:bodyPr wrap="none" lIns="0" tIns="0" rIns="0" bIns="0" rtlCol="0" anchor="t"/>
          <a:lstStyle/>
          <a:p>
            <a:pPr marL="342900" indent="-342900" algn="l">
              <a:lnSpc>
                <a:spcPts val="2350"/>
              </a:lnSpc>
              <a:buSzPct val="100000"/>
              <a:buChar char="•"/>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Upload Audio File</a:t>
            </a:r>
            <a:endParaRPr lang="en-US" sz="1400" dirty="0">
              <a:latin typeface="Times New Roman" panose="02020603050405020304" pitchFamily="18" charset="0"/>
              <a:cs typeface="Times New Roman" panose="02020603050405020304" pitchFamily="18" charset="0"/>
            </a:endParaRPr>
          </a:p>
        </p:txBody>
      </p:sp>
      <p:sp>
        <p:nvSpPr>
          <p:cNvPr id="12" name="Text 9"/>
          <p:cNvSpPr/>
          <p:nvPr/>
        </p:nvSpPr>
        <p:spPr>
          <a:xfrm>
            <a:off x="3663636" y="2475309"/>
            <a:ext cx="2280762" cy="303609"/>
          </a:xfrm>
          <a:prstGeom prst="rect">
            <a:avLst/>
          </a:prstGeom>
          <a:noFill/>
          <a:ln/>
        </p:spPr>
        <p:txBody>
          <a:bodyPr wrap="none" lIns="0" tIns="0" rIns="0" bIns="0" rtlCol="0" anchor="t"/>
          <a:lstStyle/>
          <a:p>
            <a:pPr marL="342900" indent="-342900" algn="l">
              <a:lnSpc>
                <a:spcPts val="2350"/>
              </a:lnSpc>
              <a:buSzPct val="100000"/>
              <a:buChar char="•"/>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Analyze Audio</a:t>
            </a:r>
            <a:endParaRPr lang="en-US" sz="1400" dirty="0">
              <a:latin typeface="Times New Roman" panose="02020603050405020304" pitchFamily="18" charset="0"/>
              <a:cs typeface="Times New Roman" panose="02020603050405020304" pitchFamily="18" charset="0"/>
            </a:endParaRPr>
          </a:p>
        </p:txBody>
      </p:sp>
      <p:sp>
        <p:nvSpPr>
          <p:cNvPr id="13" name="Text 10"/>
          <p:cNvSpPr/>
          <p:nvPr/>
        </p:nvSpPr>
        <p:spPr>
          <a:xfrm>
            <a:off x="3663636" y="2845236"/>
            <a:ext cx="2280762" cy="303609"/>
          </a:xfrm>
          <a:prstGeom prst="rect">
            <a:avLst/>
          </a:prstGeom>
          <a:noFill/>
          <a:ln/>
        </p:spPr>
        <p:txBody>
          <a:bodyPr wrap="none" lIns="0" tIns="0" rIns="0" bIns="0" rtlCol="0" anchor="t"/>
          <a:lstStyle/>
          <a:p>
            <a:pPr marL="342900" indent="-342900" algn="l">
              <a:lnSpc>
                <a:spcPts val="2350"/>
              </a:lnSpc>
              <a:buSzPct val="100000"/>
              <a:buChar char="•"/>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View Detection Results</a:t>
            </a:r>
            <a:endParaRPr lang="en-US" sz="1400" dirty="0">
              <a:latin typeface="Times New Roman" panose="02020603050405020304" pitchFamily="18" charset="0"/>
              <a:cs typeface="Times New Roman" panose="02020603050405020304" pitchFamily="18" charset="0"/>
            </a:endParaRPr>
          </a:p>
        </p:txBody>
      </p:sp>
      <p:sp>
        <p:nvSpPr>
          <p:cNvPr id="14" name="Text 11"/>
          <p:cNvSpPr/>
          <p:nvPr/>
        </p:nvSpPr>
        <p:spPr>
          <a:xfrm>
            <a:off x="3663636" y="3215163"/>
            <a:ext cx="2280762" cy="303609"/>
          </a:xfrm>
          <a:prstGeom prst="rect">
            <a:avLst/>
          </a:prstGeom>
          <a:noFill/>
          <a:ln/>
        </p:spPr>
        <p:txBody>
          <a:bodyPr wrap="none" lIns="0" tIns="0" rIns="0" bIns="0" rtlCol="0" anchor="t"/>
          <a:lstStyle/>
          <a:p>
            <a:pPr marL="342900" indent="-342900" algn="l">
              <a:lnSpc>
                <a:spcPts val="2350"/>
              </a:lnSpc>
              <a:buSzPct val="100000"/>
              <a:buChar char="•"/>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Train Detection Model</a:t>
            </a:r>
            <a:endParaRPr lang="en-US" sz="1400" dirty="0">
              <a:latin typeface="Times New Roman" panose="02020603050405020304" pitchFamily="18" charset="0"/>
              <a:cs typeface="Times New Roman" panose="02020603050405020304" pitchFamily="18" charset="0"/>
            </a:endParaRPr>
          </a:p>
        </p:txBody>
      </p:sp>
      <p:sp>
        <p:nvSpPr>
          <p:cNvPr id="15" name="Text 12"/>
          <p:cNvSpPr/>
          <p:nvPr/>
        </p:nvSpPr>
        <p:spPr>
          <a:xfrm>
            <a:off x="3663636" y="3585091"/>
            <a:ext cx="2280762" cy="303609"/>
          </a:xfrm>
          <a:prstGeom prst="rect">
            <a:avLst/>
          </a:prstGeom>
          <a:noFill/>
          <a:ln/>
        </p:spPr>
        <p:txBody>
          <a:bodyPr wrap="none" lIns="0" tIns="0" rIns="0" bIns="0" rtlCol="0" anchor="t"/>
          <a:lstStyle/>
          <a:p>
            <a:pPr marL="342900" indent="-342900" algn="l">
              <a:lnSpc>
                <a:spcPts val="2350"/>
              </a:lnSpc>
              <a:buSzPct val="100000"/>
              <a:buChar char="•"/>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Manage System</a:t>
            </a:r>
            <a:endParaRPr lang="en-US" sz="1400" dirty="0">
              <a:latin typeface="Times New Roman" panose="02020603050405020304" pitchFamily="18" charset="0"/>
              <a:cs typeface="Times New Roman" panose="02020603050405020304" pitchFamily="18" charset="0"/>
            </a:endParaRPr>
          </a:p>
        </p:txBody>
      </p:sp>
      <p:sp>
        <p:nvSpPr>
          <p:cNvPr id="16" name="Shape 13"/>
          <p:cNvSpPr/>
          <p:nvPr/>
        </p:nvSpPr>
        <p:spPr>
          <a:xfrm>
            <a:off x="781526" y="4271367"/>
            <a:ext cx="5238274" cy="2218611"/>
          </a:xfrm>
          <a:prstGeom prst="roundRect">
            <a:avLst>
              <a:gd name="adj" fmla="val 3593"/>
            </a:avLst>
          </a:prstGeom>
          <a:solidFill>
            <a:srgbClr val="31136C"/>
          </a:solidFill>
          <a:ln w="7620">
            <a:solidFill>
              <a:srgbClr val="4A2C85"/>
            </a:solidFill>
            <a:prstDash val="solid"/>
          </a:ln>
        </p:spPr>
      </p:sp>
      <p:sp>
        <p:nvSpPr>
          <p:cNvPr id="17" name="Text 14"/>
          <p:cNvSpPr/>
          <p:nvPr/>
        </p:nvSpPr>
        <p:spPr>
          <a:xfrm>
            <a:off x="978932" y="4468773"/>
            <a:ext cx="1639470" cy="296585"/>
          </a:xfrm>
          <a:prstGeom prst="rect">
            <a:avLst/>
          </a:prstGeom>
          <a:noFill/>
          <a:ln/>
        </p:spPr>
        <p:txBody>
          <a:bodyPr wrap="none" lIns="0" tIns="0" rIns="0" bIns="0" rtlCol="0" anchor="t"/>
          <a:lstStyle/>
          <a:p>
            <a:pPr marL="0" indent="0" algn="l">
              <a:lnSpc>
                <a:spcPts val="230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System Boundaries</a:t>
            </a:r>
            <a:endParaRPr lang="en-US" sz="1600" dirty="0">
              <a:latin typeface="Times New Roman" panose="02020603050405020304" pitchFamily="18" charset="0"/>
              <a:cs typeface="Times New Roman" panose="02020603050405020304" pitchFamily="18" charset="0"/>
            </a:endParaRPr>
          </a:p>
        </p:txBody>
      </p:sp>
      <p:sp>
        <p:nvSpPr>
          <p:cNvPr id="18" name="Text 15"/>
          <p:cNvSpPr/>
          <p:nvPr/>
        </p:nvSpPr>
        <p:spPr>
          <a:xfrm>
            <a:off x="978932" y="4879181"/>
            <a:ext cx="4965467" cy="303609"/>
          </a:xfrm>
          <a:prstGeom prst="rect">
            <a:avLst/>
          </a:prstGeom>
          <a:noFill/>
          <a:ln/>
        </p:spPr>
        <p:txBody>
          <a:bodyPr wrap="none" lIns="0" tIns="0" rIns="0" bIns="0" rtlCol="0" anchor="t"/>
          <a:lstStyle/>
          <a:p>
            <a:pPr marL="342900" indent="-342900" algn="l">
              <a:lnSpc>
                <a:spcPts val="2350"/>
              </a:lnSpc>
              <a:buSzPct val="100000"/>
              <a:buChar char="•"/>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Web Interface</a:t>
            </a:r>
            <a:endParaRPr lang="en-US" sz="1400" dirty="0">
              <a:latin typeface="Times New Roman" panose="02020603050405020304" pitchFamily="18" charset="0"/>
              <a:cs typeface="Times New Roman" panose="02020603050405020304" pitchFamily="18" charset="0"/>
            </a:endParaRPr>
          </a:p>
        </p:txBody>
      </p:sp>
      <p:sp>
        <p:nvSpPr>
          <p:cNvPr id="19" name="Text 16"/>
          <p:cNvSpPr/>
          <p:nvPr/>
        </p:nvSpPr>
        <p:spPr>
          <a:xfrm>
            <a:off x="978932" y="5249108"/>
            <a:ext cx="4965467" cy="303609"/>
          </a:xfrm>
          <a:prstGeom prst="rect">
            <a:avLst/>
          </a:prstGeom>
          <a:noFill/>
          <a:ln/>
        </p:spPr>
        <p:txBody>
          <a:bodyPr wrap="none" lIns="0" tIns="0" rIns="0" bIns="0" rtlCol="0" anchor="t"/>
          <a:lstStyle/>
          <a:p>
            <a:pPr marL="342900" indent="-342900" algn="l">
              <a:lnSpc>
                <a:spcPts val="2350"/>
              </a:lnSpc>
              <a:buSzPct val="100000"/>
              <a:buChar char="•"/>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Detection Engine</a:t>
            </a:r>
            <a:endParaRPr lang="en-US" sz="1400" dirty="0">
              <a:latin typeface="Times New Roman" panose="02020603050405020304" pitchFamily="18" charset="0"/>
              <a:cs typeface="Times New Roman" panose="02020603050405020304" pitchFamily="18" charset="0"/>
            </a:endParaRPr>
          </a:p>
        </p:txBody>
      </p:sp>
      <p:sp>
        <p:nvSpPr>
          <p:cNvPr id="21" name="Text 18"/>
          <p:cNvSpPr/>
          <p:nvPr/>
        </p:nvSpPr>
        <p:spPr>
          <a:xfrm>
            <a:off x="978932" y="5619035"/>
            <a:ext cx="4965467" cy="303609"/>
          </a:xfrm>
          <a:prstGeom prst="rect">
            <a:avLst/>
          </a:prstGeom>
          <a:noFill/>
          <a:ln/>
        </p:spPr>
        <p:txBody>
          <a:bodyPr wrap="none" lIns="0" tIns="0" rIns="0" bIns="0" rtlCol="0" anchor="t"/>
          <a:lstStyle/>
          <a:p>
            <a:pPr marL="342900" indent="-342900" algn="l">
              <a:lnSpc>
                <a:spcPts val="2350"/>
              </a:lnSpc>
              <a:buSzPct val="100000"/>
              <a:buChar char="•"/>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Training Module</a:t>
            </a:r>
            <a:endParaRPr lang="en-US" sz="1400" dirty="0">
              <a:latin typeface="Times New Roman" panose="02020603050405020304" pitchFamily="18" charset="0"/>
              <a:cs typeface="Times New Roman" panose="02020603050405020304" pitchFamily="18" charset="0"/>
            </a:endParaRPr>
          </a:p>
        </p:txBody>
      </p:sp>
      <p:sp>
        <p:nvSpPr>
          <p:cNvPr id="22" name="Text 19"/>
          <p:cNvSpPr/>
          <p:nvPr/>
        </p:nvSpPr>
        <p:spPr>
          <a:xfrm>
            <a:off x="781526" y="6703457"/>
            <a:ext cx="4521580" cy="910828"/>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Times New Roman" panose="02020603050405020304" pitchFamily="18" charset="0"/>
                <a:ea typeface="Heebo Light" pitchFamily="34" charset="-122"/>
                <a:cs typeface="Times New Roman" panose="02020603050405020304" pitchFamily="18" charset="0"/>
              </a:rPr>
              <a:t>The Use Case Diagram illustrates the interactions between different users and the deepfake audio detection system. It shows the main functionalities available to each type of user and how they interact with the system components.</a:t>
            </a:r>
            <a:endParaRPr lang="en-US" sz="1450" dirty="0">
              <a:latin typeface="Times New Roman" panose="02020603050405020304" pitchFamily="18" charset="0"/>
              <a:cs typeface="Times New Roman" panose="02020603050405020304" pitchFamily="18" charset="0"/>
            </a:endParaRPr>
          </a:p>
        </p:txBody>
      </p:sp>
      <p:pic>
        <p:nvPicPr>
          <p:cNvPr id="23" name="Content Placeholder 6">
            <a:extLst>
              <a:ext uri="{FF2B5EF4-FFF2-40B4-BE49-F238E27FC236}">
                <a16:creationId xmlns:a16="http://schemas.microsoft.com/office/drawing/2014/main" xmlns="" id="{AF8ACFC4-6252-A115-7AE5-2CB3DF68BC8A}"/>
              </a:ext>
            </a:extLst>
          </p:cNvPr>
          <p:cNvPicPr>
            <a:picLocks noChangeAspect="1"/>
          </p:cNvPicPr>
          <p:nvPr/>
        </p:nvPicPr>
        <p:blipFill>
          <a:blip r:embed="rId3"/>
          <a:stretch>
            <a:fillRect/>
          </a:stretch>
        </p:blipFill>
        <p:spPr>
          <a:xfrm>
            <a:off x="6217204" y="2058849"/>
            <a:ext cx="5916339" cy="4111902"/>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92812" y="809864"/>
            <a:ext cx="2752368" cy="344091"/>
          </a:xfrm>
          <a:prstGeom prst="rect">
            <a:avLst/>
          </a:prstGeom>
          <a:noFill/>
          <a:ln/>
        </p:spPr>
        <p:txBody>
          <a:bodyPr wrap="none" lIns="0" tIns="0" rIns="0" bIns="0" rtlCol="0" anchor="t"/>
          <a:lstStyle/>
          <a:p>
            <a:pPr marL="0" indent="0" algn="l">
              <a:lnSpc>
                <a:spcPts val="27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Class Diagram</a:t>
            </a:r>
            <a:endParaRPr lang="en-US" sz="2400" dirty="0">
              <a:latin typeface="Times New Roman" panose="02020603050405020304" pitchFamily="18" charset="0"/>
              <a:cs typeface="Times New Roman" panose="02020603050405020304" pitchFamily="18" charset="0"/>
            </a:endParaRPr>
          </a:p>
        </p:txBody>
      </p:sp>
      <p:sp>
        <p:nvSpPr>
          <p:cNvPr id="20" name="Text 10"/>
          <p:cNvSpPr/>
          <p:nvPr/>
        </p:nvSpPr>
        <p:spPr>
          <a:xfrm>
            <a:off x="4098689" y="7084513"/>
            <a:ext cx="6433021" cy="554778"/>
          </a:xfrm>
          <a:prstGeom prst="rect">
            <a:avLst/>
          </a:prstGeom>
          <a:noFill/>
          <a:ln/>
        </p:spPr>
        <p:txBody>
          <a:bodyPr wrap="square" lIns="0" tIns="0" rIns="0" bIns="0" rtlCol="0" anchor="t"/>
          <a:lstStyle/>
          <a:p>
            <a:pPr marL="0" indent="0" algn="l">
              <a:lnSpc>
                <a:spcPts val="13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The Class Diagram shows the object-oriented structure of the deepfake audio detection system, illustrating the main classes, their attributes, methods, and the relationships between them. This diagram helps understand the system's internal organization and how different components interact to perform the detection process.</a:t>
            </a:r>
            <a:endParaRPr lang="en-US" sz="14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xmlns="" id="{D48636D9-5AFC-7481-C610-9D0590DB3648}"/>
              </a:ext>
            </a:extLst>
          </p:cNvPr>
          <p:cNvPicPr>
            <a:picLocks noChangeAspect="1"/>
          </p:cNvPicPr>
          <p:nvPr/>
        </p:nvPicPr>
        <p:blipFill>
          <a:blip r:embed="rId3"/>
          <a:stretch>
            <a:fillRect/>
          </a:stretch>
        </p:blipFill>
        <p:spPr>
          <a:xfrm>
            <a:off x="3656958" y="1341078"/>
            <a:ext cx="7316484" cy="5547443"/>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3600000" scaled="0"/>
        </a:gra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2213" y="175916"/>
            <a:ext cx="4771430" cy="596503"/>
          </a:xfrm>
          <a:prstGeom prst="rect">
            <a:avLst/>
          </a:prstGeom>
          <a:noFill/>
          <a:ln/>
        </p:spPr>
        <p:txBody>
          <a:bodyPr wrap="none" lIns="0" tIns="0" rIns="0" bIns="0" rtlCol="0" anchor="t"/>
          <a:lstStyle/>
          <a:p>
            <a:pPr marL="0" indent="0" algn="l">
              <a:lnSpc>
                <a:spcPts val="465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Abstract</a:t>
            </a:r>
            <a:endParaRPr lang="en-US" sz="2400" dirty="0">
              <a:latin typeface="Times New Roman" panose="02020603050405020304" pitchFamily="18" charset="0"/>
              <a:cs typeface="Times New Roman" panose="02020603050405020304" pitchFamily="18" charset="0"/>
            </a:endParaRPr>
          </a:p>
        </p:txBody>
      </p:sp>
      <p:sp>
        <p:nvSpPr>
          <p:cNvPr id="4" name="Shape 1"/>
          <p:cNvSpPr/>
          <p:nvPr/>
        </p:nvSpPr>
        <p:spPr>
          <a:xfrm>
            <a:off x="6272213" y="1285935"/>
            <a:ext cx="429339" cy="429339"/>
          </a:xfrm>
          <a:prstGeom prst="roundRect">
            <a:avLst>
              <a:gd name="adj" fmla="val 18671"/>
            </a:avLst>
          </a:prstGeom>
          <a:solidFill>
            <a:srgbClr val="31136C"/>
          </a:solidFill>
          <a:ln w="7620">
            <a:solidFill>
              <a:srgbClr val="4A2C85"/>
            </a:solidFill>
            <a:prstDash val="solid"/>
          </a:ln>
        </p:spPr>
      </p:sp>
      <p:sp>
        <p:nvSpPr>
          <p:cNvPr id="5" name="Text 2"/>
          <p:cNvSpPr/>
          <p:nvPr/>
        </p:nvSpPr>
        <p:spPr>
          <a:xfrm>
            <a:off x="6892409" y="1351538"/>
            <a:ext cx="2756654" cy="298252"/>
          </a:xfrm>
          <a:prstGeom prst="rect">
            <a:avLst/>
          </a:prstGeom>
          <a:noFill/>
          <a:ln/>
        </p:spPr>
        <p:txBody>
          <a:bodyPr wrap="none" lIns="0" tIns="0" rIns="0" bIns="0" rtlCol="0" anchor="t"/>
          <a:lstStyle/>
          <a:p>
            <a:pPr marL="0" indent="0" algn="l">
              <a:lnSpc>
                <a:spcPts val="230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Rapid AI Advancement</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6892409" y="1764209"/>
            <a:ext cx="6952178" cy="915829"/>
          </a:xfrm>
          <a:prstGeom prst="rect">
            <a:avLst/>
          </a:prstGeom>
          <a:noFill/>
          <a:ln/>
        </p:spPr>
        <p:txBody>
          <a:bodyPr wrap="square" lIns="0" tIns="0" rIns="0" bIns="0" rtlCol="0" anchor="t"/>
          <a:lstStyle/>
          <a:p>
            <a:pPr marL="0" indent="0" algn="l">
              <a:lnSpc>
                <a:spcPts val="240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The rapid advancement in artificial intelligence has given rise to sophisticated deepfake technologies, including deepfake audio, which can convincingly replicate a person's voice.</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6272213" y="2895838"/>
            <a:ext cx="429339" cy="429339"/>
          </a:xfrm>
          <a:prstGeom prst="roundRect">
            <a:avLst>
              <a:gd name="adj" fmla="val 18671"/>
            </a:avLst>
          </a:prstGeom>
          <a:solidFill>
            <a:srgbClr val="31136C"/>
          </a:solidFill>
          <a:ln w="7620">
            <a:solidFill>
              <a:srgbClr val="4A2C85"/>
            </a:solidFill>
            <a:prstDash val="solid"/>
          </a:ln>
        </p:spPr>
      </p:sp>
      <p:sp>
        <p:nvSpPr>
          <p:cNvPr id="8" name="Text 5"/>
          <p:cNvSpPr/>
          <p:nvPr/>
        </p:nvSpPr>
        <p:spPr>
          <a:xfrm>
            <a:off x="6892409" y="2961441"/>
            <a:ext cx="2385655" cy="298252"/>
          </a:xfrm>
          <a:prstGeom prst="rect">
            <a:avLst/>
          </a:prstGeom>
          <a:noFill/>
          <a:ln/>
        </p:spPr>
        <p:txBody>
          <a:bodyPr wrap="none" lIns="0" tIns="0" rIns="0" bIns="0" rtlCol="0" anchor="t"/>
          <a:lstStyle/>
          <a:p>
            <a:pPr marL="0" indent="0" algn="l">
              <a:lnSpc>
                <a:spcPts val="230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Significant Risks</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6892409" y="3374112"/>
            <a:ext cx="6952178" cy="610553"/>
          </a:xfrm>
          <a:prstGeom prst="rect">
            <a:avLst/>
          </a:prstGeom>
          <a:noFill/>
          <a:ln/>
        </p:spPr>
        <p:txBody>
          <a:bodyPr wrap="square" lIns="0" tIns="0" rIns="0" bIns="0" rtlCol="0" anchor="t"/>
          <a:lstStyle/>
          <a:p>
            <a:pPr marL="0" indent="0" algn="l">
              <a:lnSpc>
                <a:spcPts val="240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This poses significant risks of misinformation, fraud, and unauthorized impersonation.</a:t>
            </a:r>
            <a:endParaRPr lang="en-US" dirty="0">
              <a:latin typeface="Times New Roman" panose="02020603050405020304" pitchFamily="18" charset="0"/>
              <a:cs typeface="Times New Roman" panose="02020603050405020304" pitchFamily="18" charset="0"/>
            </a:endParaRPr>
          </a:p>
        </p:txBody>
      </p:sp>
      <p:sp>
        <p:nvSpPr>
          <p:cNvPr id="10" name="Shape 7"/>
          <p:cNvSpPr/>
          <p:nvPr/>
        </p:nvSpPr>
        <p:spPr>
          <a:xfrm>
            <a:off x="6272213" y="4431982"/>
            <a:ext cx="429339" cy="429339"/>
          </a:xfrm>
          <a:prstGeom prst="roundRect">
            <a:avLst>
              <a:gd name="adj" fmla="val 18671"/>
            </a:avLst>
          </a:prstGeom>
          <a:solidFill>
            <a:srgbClr val="31136C"/>
          </a:solidFill>
          <a:ln w="7620">
            <a:solidFill>
              <a:srgbClr val="4A2C85"/>
            </a:solidFill>
            <a:prstDash val="solid"/>
          </a:ln>
        </p:spPr>
      </p:sp>
      <p:sp>
        <p:nvSpPr>
          <p:cNvPr id="11" name="Text 8"/>
          <p:cNvSpPr/>
          <p:nvPr/>
        </p:nvSpPr>
        <p:spPr>
          <a:xfrm>
            <a:off x="6892409" y="4497585"/>
            <a:ext cx="2385655" cy="298252"/>
          </a:xfrm>
          <a:prstGeom prst="rect">
            <a:avLst/>
          </a:prstGeom>
          <a:noFill/>
          <a:ln/>
        </p:spPr>
        <p:txBody>
          <a:bodyPr wrap="none" lIns="0" tIns="0" rIns="0" bIns="0" rtlCol="0" anchor="t"/>
          <a:lstStyle/>
          <a:p>
            <a:pPr marL="0" indent="0" algn="l">
              <a:lnSpc>
                <a:spcPts val="230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Project Aim</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6892409" y="4910256"/>
            <a:ext cx="6952178" cy="610553"/>
          </a:xfrm>
          <a:prstGeom prst="rect">
            <a:avLst/>
          </a:prstGeom>
          <a:noFill/>
          <a:ln/>
        </p:spPr>
        <p:txBody>
          <a:bodyPr wrap="square" lIns="0" tIns="0" rIns="0" bIns="0" rtlCol="0" anchor="t"/>
          <a:lstStyle/>
          <a:p>
            <a:pPr marL="0" indent="0" algn="l">
              <a:lnSpc>
                <a:spcPts val="240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This project aims to develop a robust system for detecting deepfake audio recordings, ensuring the integrity and authenticity of audio communications.</a:t>
            </a:r>
            <a:endParaRPr lang="en-US" dirty="0">
              <a:latin typeface="Times New Roman" panose="02020603050405020304" pitchFamily="18" charset="0"/>
              <a:cs typeface="Times New Roman" panose="02020603050405020304" pitchFamily="18" charset="0"/>
            </a:endParaRPr>
          </a:p>
        </p:txBody>
      </p:sp>
      <p:sp>
        <p:nvSpPr>
          <p:cNvPr id="13" name="Shape 10"/>
          <p:cNvSpPr/>
          <p:nvPr/>
        </p:nvSpPr>
        <p:spPr>
          <a:xfrm>
            <a:off x="6272213" y="6101536"/>
            <a:ext cx="429339" cy="429339"/>
          </a:xfrm>
          <a:prstGeom prst="roundRect">
            <a:avLst>
              <a:gd name="adj" fmla="val 18671"/>
            </a:avLst>
          </a:prstGeom>
          <a:solidFill>
            <a:srgbClr val="31136C"/>
          </a:solidFill>
          <a:ln w="7620">
            <a:solidFill>
              <a:srgbClr val="4A2C85"/>
            </a:solidFill>
            <a:prstDash val="solid"/>
          </a:ln>
        </p:spPr>
      </p:sp>
      <p:sp>
        <p:nvSpPr>
          <p:cNvPr id="14" name="Text 11"/>
          <p:cNvSpPr/>
          <p:nvPr/>
        </p:nvSpPr>
        <p:spPr>
          <a:xfrm>
            <a:off x="6892409" y="6167139"/>
            <a:ext cx="2827972" cy="298252"/>
          </a:xfrm>
          <a:prstGeom prst="rect">
            <a:avLst/>
          </a:prstGeom>
          <a:noFill/>
          <a:ln/>
        </p:spPr>
        <p:txBody>
          <a:bodyPr wrap="none" lIns="0" tIns="0" rIns="0" bIns="0" rtlCol="0" anchor="t"/>
          <a:lstStyle/>
          <a:p>
            <a:pPr marL="0" indent="0" algn="l">
              <a:lnSpc>
                <a:spcPts val="230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Multi-faceted Approach</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6892409" y="6579810"/>
            <a:ext cx="6952178" cy="915829"/>
          </a:xfrm>
          <a:prstGeom prst="rect">
            <a:avLst/>
          </a:prstGeom>
          <a:noFill/>
          <a:ln/>
        </p:spPr>
        <p:txBody>
          <a:bodyPr wrap="square" lIns="0" tIns="0" rIns="0" bIns="0" rtlCol="0" anchor="t"/>
          <a:lstStyle/>
          <a:p>
            <a:pPr marL="0" indent="0" algn="l">
              <a:lnSpc>
                <a:spcPts val="240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By leveraging a multi-faceted approach to detection, this project seeks to counteract the increasing threats posed by audio deepfakes, providing valuable tools for industries such as media verification, cybersecurity, and digital forensics.</a:t>
            </a:r>
            <a:endParaRPr lang="en-US"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xmlns="" id="{03749F58-E1F1-2C39-22B1-EBD2B2D995A4}"/>
              </a:ext>
            </a:extLst>
          </p:cNvPr>
          <p:cNvSpPr/>
          <p:nvPr/>
        </p:nvSpPr>
        <p:spPr>
          <a:xfrm>
            <a:off x="746760" y="772419"/>
            <a:ext cx="3977640" cy="877371"/>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437375" y="939458"/>
            <a:ext cx="1940838" cy="242530"/>
          </a:xfrm>
          <a:prstGeom prst="rect">
            <a:avLst/>
          </a:prstGeom>
          <a:noFill/>
          <a:ln/>
        </p:spPr>
        <p:txBody>
          <a:bodyPr wrap="none" lIns="0" tIns="0" rIns="0" bIns="0" rtlCol="0" anchor="t"/>
          <a:lstStyle/>
          <a:p>
            <a:pPr marL="0" indent="0" algn="l">
              <a:lnSpc>
                <a:spcPts val="19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Activity Diagram</a:t>
            </a:r>
            <a:endParaRPr lang="en-US" sz="24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3"/>
          <a:stretch>
            <a:fillRect/>
          </a:stretch>
        </p:blipFill>
        <p:spPr>
          <a:xfrm>
            <a:off x="418028" y="4894421"/>
            <a:ext cx="388144" cy="465773"/>
          </a:xfrm>
          <a:prstGeom prst="rect">
            <a:avLst/>
          </a:prstGeom>
        </p:spPr>
      </p:pic>
      <p:sp>
        <p:nvSpPr>
          <p:cNvPr id="5" name="Text 1"/>
          <p:cNvSpPr/>
          <p:nvPr/>
        </p:nvSpPr>
        <p:spPr>
          <a:xfrm>
            <a:off x="922615" y="4972050"/>
            <a:ext cx="970359" cy="121206"/>
          </a:xfrm>
          <a:prstGeom prst="rect">
            <a:avLst/>
          </a:prstGeom>
          <a:noFill/>
          <a:ln/>
        </p:spPr>
        <p:txBody>
          <a:bodyPr wrap="none" lIns="0" tIns="0" rIns="0" bIns="0" rtlCol="0" anchor="t"/>
          <a:lstStyle/>
          <a:p>
            <a:pPr marL="0" indent="0" algn="l">
              <a:lnSpc>
                <a:spcPts val="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Start Process</a:t>
            </a:r>
            <a:endParaRPr lang="en-US" sz="1600" dirty="0">
              <a:latin typeface="Times New Roman" panose="02020603050405020304" pitchFamily="18" charset="0"/>
              <a:cs typeface="Times New Roman" panose="02020603050405020304" pitchFamily="18" charset="0"/>
            </a:endParaRPr>
          </a:p>
        </p:txBody>
      </p:sp>
      <p:sp>
        <p:nvSpPr>
          <p:cNvPr id="6" name="Text 2"/>
          <p:cNvSpPr/>
          <p:nvPr/>
        </p:nvSpPr>
        <p:spPr>
          <a:xfrm>
            <a:off x="922615" y="5139809"/>
            <a:ext cx="13289756" cy="124182"/>
          </a:xfrm>
          <a:prstGeom prst="rect">
            <a:avLst/>
          </a:prstGeom>
          <a:noFill/>
          <a:ln/>
        </p:spPr>
        <p:txBody>
          <a:bodyPr wrap="none" lIns="0" tIns="0" rIns="0" bIns="0" rtlCol="0" anchor="t"/>
          <a:lstStyle/>
          <a:p>
            <a:pPr marL="0" indent="0" algn="l">
              <a:lnSpc>
                <a:spcPts val="950"/>
              </a:lnSpc>
              <a:buNone/>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User initiates detection by uploading audio</a:t>
            </a:r>
            <a:endParaRPr lang="en-US" sz="12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4"/>
          <a:stretch>
            <a:fillRect/>
          </a:stretch>
        </p:blipFill>
        <p:spPr>
          <a:xfrm>
            <a:off x="418028" y="5360194"/>
            <a:ext cx="388144" cy="465773"/>
          </a:xfrm>
          <a:prstGeom prst="rect">
            <a:avLst/>
          </a:prstGeom>
        </p:spPr>
      </p:pic>
      <p:sp>
        <p:nvSpPr>
          <p:cNvPr id="8" name="Text 3"/>
          <p:cNvSpPr/>
          <p:nvPr/>
        </p:nvSpPr>
        <p:spPr>
          <a:xfrm>
            <a:off x="922615" y="5437822"/>
            <a:ext cx="970359" cy="121206"/>
          </a:xfrm>
          <a:prstGeom prst="rect">
            <a:avLst/>
          </a:prstGeom>
          <a:noFill/>
          <a:ln/>
        </p:spPr>
        <p:txBody>
          <a:bodyPr wrap="none" lIns="0" tIns="0" rIns="0" bIns="0" rtlCol="0" anchor="t"/>
          <a:lstStyle/>
          <a:p>
            <a:pPr marL="0" indent="0" algn="l">
              <a:lnSpc>
                <a:spcPts val="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Validate Input</a:t>
            </a:r>
            <a:endParaRPr lang="en-US" sz="1600" dirty="0">
              <a:latin typeface="Times New Roman" panose="02020603050405020304" pitchFamily="18" charset="0"/>
              <a:cs typeface="Times New Roman" panose="02020603050405020304" pitchFamily="18" charset="0"/>
            </a:endParaRPr>
          </a:p>
        </p:txBody>
      </p:sp>
      <p:sp>
        <p:nvSpPr>
          <p:cNvPr id="9" name="Text 4"/>
          <p:cNvSpPr/>
          <p:nvPr/>
        </p:nvSpPr>
        <p:spPr>
          <a:xfrm>
            <a:off x="922615" y="5605582"/>
            <a:ext cx="13289756" cy="124182"/>
          </a:xfrm>
          <a:prstGeom prst="rect">
            <a:avLst/>
          </a:prstGeom>
          <a:noFill/>
          <a:ln/>
        </p:spPr>
        <p:txBody>
          <a:bodyPr wrap="none" lIns="0" tIns="0" rIns="0" bIns="0" rtlCol="0" anchor="t"/>
          <a:lstStyle/>
          <a:p>
            <a:pPr marL="0" indent="0" algn="l">
              <a:lnSpc>
                <a:spcPts val="950"/>
              </a:lnSpc>
              <a:buNone/>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System checks file format and quality</a:t>
            </a:r>
            <a:endParaRPr lang="en-US" sz="12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5"/>
          <a:stretch>
            <a:fillRect/>
          </a:stretch>
        </p:blipFill>
        <p:spPr>
          <a:xfrm>
            <a:off x="418028" y="5825966"/>
            <a:ext cx="388144" cy="465773"/>
          </a:xfrm>
          <a:prstGeom prst="rect">
            <a:avLst/>
          </a:prstGeom>
        </p:spPr>
      </p:pic>
      <p:sp>
        <p:nvSpPr>
          <p:cNvPr id="11" name="Text 5"/>
          <p:cNvSpPr/>
          <p:nvPr/>
        </p:nvSpPr>
        <p:spPr>
          <a:xfrm>
            <a:off x="922615" y="5903595"/>
            <a:ext cx="970359" cy="121206"/>
          </a:xfrm>
          <a:prstGeom prst="rect">
            <a:avLst/>
          </a:prstGeom>
          <a:noFill/>
          <a:ln/>
        </p:spPr>
        <p:txBody>
          <a:bodyPr wrap="none" lIns="0" tIns="0" rIns="0" bIns="0" rtlCol="0" anchor="t"/>
          <a:lstStyle/>
          <a:p>
            <a:pPr marL="0" indent="0" algn="l">
              <a:lnSpc>
                <a:spcPts val="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Extract Features</a:t>
            </a:r>
            <a:endParaRPr lang="en-US" sz="1600" dirty="0">
              <a:latin typeface="Times New Roman" panose="02020603050405020304" pitchFamily="18" charset="0"/>
              <a:cs typeface="Times New Roman" panose="02020603050405020304" pitchFamily="18" charset="0"/>
            </a:endParaRPr>
          </a:p>
        </p:txBody>
      </p:sp>
      <p:sp>
        <p:nvSpPr>
          <p:cNvPr id="12" name="Text 6"/>
          <p:cNvSpPr/>
          <p:nvPr/>
        </p:nvSpPr>
        <p:spPr>
          <a:xfrm>
            <a:off x="922615" y="6071354"/>
            <a:ext cx="13289756" cy="124182"/>
          </a:xfrm>
          <a:prstGeom prst="rect">
            <a:avLst/>
          </a:prstGeom>
          <a:noFill/>
          <a:ln/>
        </p:spPr>
        <p:txBody>
          <a:bodyPr wrap="none" lIns="0" tIns="0" rIns="0" bIns="0" rtlCol="0" anchor="t"/>
          <a:lstStyle/>
          <a:p>
            <a:pPr marL="0" indent="0" algn="l">
              <a:lnSpc>
                <a:spcPts val="950"/>
              </a:lnSpc>
              <a:buNone/>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System processes audio to extract MFCC features</a:t>
            </a:r>
            <a:endParaRPr lang="en-US" sz="12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6"/>
          <a:stretch>
            <a:fillRect/>
          </a:stretch>
        </p:blipFill>
        <p:spPr>
          <a:xfrm>
            <a:off x="418028" y="6291739"/>
            <a:ext cx="388144" cy="465773"/>
          </a:xfrm>
          <a:prstGeom prst="rect">
            <a:avLst/>
          </a:prstGeom>
        </p:spPr>
      </p:pic>
      <p:sp>
        <p:nvSpPr>
          <p:cNvPr id="14" name="Text 7"/>
          <p:cNvSpPr/>
          <p:nvPr/>
        </p:nvSpPr>
        <p:spPr>
          <a:xfrm>
            <a:off x="922615" y="6369368"/>
            <a:ext cx="970359" cy="121206"/>
          </a:xfrm>
          <a:prstGeom prst="rect">
            <a:avLst/>
          </a:prstGeom>
          <a:noFill/>
          <a:ln/>
        </p:spPr>
        <p:txBody>
          <a:bodyPr wrap="none" lIns="0" tIns="0" rIns="0" bIns="0" rtlCol="0" anchor="t"/>
          <a:lstStyle/>
          <a:p>
            <a:pPr marL="0" indent="0" algn="l">
              <a:lnSpc>
                <a:spcPts val="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Apply LSTM Model</a:t>
            </a:r>
            <a:endParaRPr lang="en-US" sz="1600" dirty="0">
              <a:latin typeface="Times New Roman" panose="02020603050405020304" pitchFamily="18" charset="0"/>
              <a:cs typeface="Times New Roman" panose="02020603050405020304" pitchFamily="18" charset="0"/>
            </a:endParaRPr>
          </a:p>
        </p:txBody>
      </p:sp>
      <p:sp>
        <p:nvSpPr>
          <p:cNvPr id="15" name="Text 8"/>
          <p:cNvSpPr/>
          <p:nvPr/>
        </p:nvSpPr>
        <p:spPr>
          <a:xfrm>
            <a:off x="922615" y="6537127"/>
            <a:ext cx="13289756" cy="124182"/>
          </a:xfrm>
          <a:prstGeom prst="rect">
            <a:avLst/>
          </a:prstGeom>
          <a:noFill/>
          <a:ln/>
        </p:spPr>
        <p:txBody>
          <a:bodyPr wrap="none" lIns="0" tIns="0" rIns="0" bIns="0" rtlCol="0" anchor="t"/>
          <a:lstStyle/>
          <a:p>
            <a:pPr marL="0" indent="0" algn="l">
              <a:lnSpc>
                <a:spcPts val="950"/>
              </a:lnSpc>
              <a:buNone/>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Features are analyzed by the neural network</a:t>
            </a:r>
            <a:endParaRPr lang="en-US" sz="1200" dirty="0">
              <a:latin typeface="Times New Roman" panose="02020603050405020304" pitchFamily="18" charset="0"/>
              <a:cs typeface="Times New Roman" panose="02020603050405020304" pitchFamily="18" charset="0"/>
            </a:endParaRPr>
          </a:p>
        </p:txBody>
      </p:sp>
      <p:pic>
        <p:nvPicPr>
          <p:cNvPr id="16" name="Image 5" descr="preencoded.png"/>
          <p:cNvPicPr>
            <a:picLocks noChangeAspect="1"/>
          </p:cNvPicPr>
          <p:nvPr/>
        </p:nvPicPr>
        <p:blipFill>
          <a:blip r:embed="rId7"/>
          <a:stretch>
            <a:fillRect/>
          </a:stretch>
        </p:blipFill>
        <p:spPr>
          <a:xfrm>
            <a:off x="418028" y="6757511"/>
            <a:ext cx="388144" cy="465773"/>
          </a:xfrm>
          <a:prstGeom prst="rect">
            <a:avLst/>
          </a:prstGeom>
        </p:spPr>
      </p:pic>
      <p:sp>
        <p:nvSpPr>
          <p:cNvPr id="17" name="Text 9"/>
          <p:cNvSpPr/>
          <p:nvPr/>
        </p:nvSpPr>
        <p:spPr>
          <a:xfrm>
            <a:off x="922615" y="6835140"/>
            <a:ext cx="970359" cy="121206"/>
          </a:xfrm>
          <a:prstGeom prst="rect">
            <a:avLst/>
          </a:prstGeom>
          <a:noFill/>
          <a:ln/>
        </p:spPr>
        <p:txBody>
          <a:bodyPr wrap="none" lIns="0" tIns="0" rIns="0" bIns="0" rtlCol="0" anchor="t"/>
          <a:lstStyle/>
          <a:p>
            <a:pPr marL="0" indent="0" algn="l">
              <a:lnSpc>
                <a:spcPts val="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Generate Score</a:t>
            </a:r>
            <a:endParaRPr lang="en-US" sz="1600" dirty="0">
              <a:latin typeface="Times New Roman" panose="02020603050405020304" pitchFamily="18" charset="0"/>
              <a:cs typeface="Times New Roman" panose="02020603050405020304" pitchFamily="18" charset="0"/>
            </a:endParaRPr>
          </a:p>
        </p:txBody>
      </p:sp>
      <p:sp>
        <p:nvSpPr>
          <p:cNvPr id="18" name="Text 10"/>
          <p:cNvSpPr/>
          <p:nvPr/>
        </p:nvSpPr>
        <p:spPr>
          <a:xfrm>
            <a:off x="922615" y="7002899"/>
            <a:ext cx="13289756" cy="124182"/>
          </a:xfrm>
          <a:prstGeom prst="rect">
            <a:avLst/>
          </a:prstGeom>
          <a:noFill/>
          <a:ln/>
        </p:spPr>
        <p:txBody>
          <a:bodyPr wrap="none" lIns="0" tIns="0" rIns="0" bIns="0" rtlCol="0" anchor="t"/>
          <a:lstStyle/>
          <a:p>
            <a:pPr marL="0" indent="0" algn="l">
              <a:lnSpc>
                <a:spcPts val="950"/>
              </a:lnSpc>
              <a:buNone/>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System calculates authenticity probability</a:t>
            </a:r>
            <a:endParaRPr lang="en-US" sz="1200" dirty="0">
              <a:latin typeface="Times New Roman" panose="02020603050405020304" pitchFamily="18" charset="0"/>
              <a:cs typeface="Times New Roman" panose="02020603050405020304" pitchFamily="18" charset="0"/>
            </a:endParaRPr>
          </a:p>
        </p:txBody>
      </p:sp>
      <p:pic>
        <p:nvPicPr>
          <p:cNvPr id="19" name="Image 6" descr="preencoded.png"/>
          <p:cNvPicPr>
            <a:picLocks noChangeAspect="1"/>
          </p:cNvPicPr>
          <p:nvPr/>
        </p:nvPicPr>
        <p:blipFill>
          <a:blip r:embed="rId8"/>
          <a:stretch>
            <a:fillRect/>
          </a:stretch>
        </p:blipFill>
        <p:spPr>
          <a:xfrm>
            <a:off x="418028" y="7223284"/>
            <a:ext cx="388144" cy="465773"/>
          </a:xfrm>
          <a:prstGeom prst="rect">
            <a:avLst/>
          </a:prstGeom>
        </p:spPr>
      </p:pic>
      <p:sp>
        <p:nvSpPr>
          <p:cNvPr id="20" name="Text 11"/>
          <p:cNvSpPr/>
          <p:nvPr/>
        </p:nvSpPr>
        <p:spPr>
          <a:xfrm>
            <a:off x="922615" y="7300912"/>
            <a:ext cx="970359" cy="121206"/>
          </a:xfrm>
          <a:prstGeom prst="rect">
            <a:avLst/>
          </a:prstGeom>
          <a:noFill/>
          <a:ln/>
        </p:spPr>
        <p:txBody>
          <a:bodyPr wrap="none" lIns="0" tIns="0" rIns="0" bIns="0" rtlCol="0" anchor="t"/>
          <a:lstStyle/>
          <a:p>
            <a:pPr marL="0" indent="0" algn="l">
              <a:lnSpc>
                <a:spcPts val="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Present Results</a:t>
            </a:r>
            <a:endParaRPr lang="en-US" sz="1600" dirty="0">
              <a:latin typeface="Times New Roman" panose="02020603050405020304" pitchFamily="18" charset="0"/>
              <a:cs typeface="Times New Roman" panose="02020603050405020304" pitchFamily="18" charset="0"/>
            </a:endParaRPr>
          </a:p>
        </p:txBody>
      </p:sp>
      <p:sp>
        <p:nvSpPr>
          <p:cNvPr id="21" name="Text 12"/>
          <p:cNvSpPr/>
          <p:nvPr/>
        </p:nvSpPr>
        <p:spPr>
          <a:xfrm>
            <a:off x="922615" y="7468672"/>
            <a:ext cx="13289756" cy="124182"/>
          </a:xfrm>
          <a:prstGeom prst="rect">
            <a:avLst/>
          </a:prstGeom>
          <a:noFill/>
          <a:ln/>
        </p:spPr>
        <p:txBody>
          <a:bodyPr wrap="none" lIns="0" tIns="0" rIns="0" bIns="0" rtlCol="0" anchor="t"/>
          <a:lstStyle/>
          <a:p>
            <a:pPr marL="0" indent="0" algn="l">
              <a:lnSpc>
                <a:spcPts val="950"/>
              </a:lnSpc>
              <a:buNone/>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User receives detection outcome and report</a:t>
            </a:r>
            <a:endParaRPr lang="en-US" sz="1200" dirty="0">
              <a:latin typeface="Times New Roman" panose="02020603050405020304" pitchFamily="18" charset="0"/>
              <a:cs typeface="Times New Roman" panose="02020603050405020304" pitchFamily="18" charset="0"/>
            </a:endParaRPr>
          </a:p>
        </p:txBody>
      </p:sp>
      <p:sp>
        <p:nvSpPr>
          <p:cNvPr id="22" name="Text 13"/>
          <p:cNvSpPr/>
          <p:nvPr/>
        </p:nvSpPr>
        <p:spPr>
          <a:xfrm>
            <a:off x="99995" y="1037390"/>
            <a:ext cx="7111033" cy="2878117"/>
          </a:xfrm>
          <a:prstGeom prst="rect">
            <a:avLst/>
          </a:prstGeom>
          <a:noFill/>
          <a:ln/>
        </p:spPr>
        <p:txBody>
          <a:bodyPr wrap="none" lIns="0" tIns="0" rIns="0" bIns="0" rtlCol="0" anchor="t"/>
          <a:lstStyle/>
          <a:p>
            <a:pPr marL="0" indent="0" algn="l">
              <a:lnSpc>
                <a:spcPts val="950"/>
              </a:lnSpc>
              <a:buNone/>
            </a:pPr>
            <a:endParaRPr lang="en-US" sz="1400"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xmlns="" id="{0C1DFDF5-619D-A592-9E43-393DFFBA6BDA}"/>
              </a:ext>
            </a:extLst>
          </p:cNvPr>
          <p:cNvPicPr>
            <a:picLocks noChangeAspect="1"/>
          </p:cNvPicPr>
          <p:nvPr/>
        </p:nvPicPr>
        <p:blipFill rotWithShape="1">
          <a:blip r:embed="rId9"/>
          <a:srcRect r="16974"/>
          <a:stretch/>
        </p:blipFill>
        <p:spPr>
          <a:xfrm>
            <a:off x="5616773" y="976119"/>
            <a:ext cx="3901440" cy="6277361"/>
          </a:xfrm>
          <a:prstGeom prst="rect">
            <a:avLst/>
          </a:prstGeom>
        </p:spPr>
      </p:pic>
      <p:sp>
        <p:nvSpPr>
          <p:cNvPr id="25" name="TextBox 24">
            <a:extLst>
              <a:ext uri="{FF2B5EF4-FFF2-40B4-BE49-F238E27FC236}">
                <a16:creationId xmlns:a16="http://schemas.microsoft.com/office/drawing/2014/main" xmlns="" id="{7CDE1703-AF7A-7CA5-2FF5-667CE9074C3E}"/>
              </a:ext>
            </a:extLst>
          </p:cNvPr>
          <p:cNvSpPr txBox="1"/>
          <p:nvPr/>
        </p:nvSpPr>
        <p:spPr>
          <a:xfrm>
            <a:off x="418028" y="2354743"/>
            <a:ext cx="4413492" cy="2031325"/>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The Activity Diagram illustrates the sequential flow of activities in the deepfake audio detection process, from the initial upload of an audio file to the final presentation of detection results. It shows the decision points and parallel activities that occur during the detection workflow.</a:t>
            </a:r>
            <a:endParaRPr lang="en-IN"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29352" y="832247"/>
            <a:ext cx="2458164" cy="307300"/>
          </a:xfrm>
          <a:prstGeom prst="rect">
            <a:avLst/>
          </a:prstGeom>
          <a:noFill/>
          <a:ln/>
        </p:spPr>
        <p:txBody>
          <a:bodyPr wrap="none" lIns="0" tIns="0" rIns="0" bIns="0" rtlCol="0" anchor="t"/>
          <a:lstStyle/>
          <a:p>
            <a:pPr marL="0" indent="0" algn="l">
              <a:lnSpc>
                <a:spcPts val="24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Sequence Diagram</a:t>
            </a:r>
            <a:endParaRPr lang="en-US" sz="2400" dirty="0">
              <a:latin typeface="Times New Roman" panose="02020603050405020304" pitchFamily="18" charset="0"/>
              <a:cs typeface="Times New Roman" panose="02020603050405020304" pitchFamily="18" charset="0"/>
            </a:endParaRPr>
          </a:p>
        </p:txBody>
      </p:sp>
      <p:sp>
        <p:nvSpPr>
          <p:cNvPr id="35" name="Text 27"/>
          <p:cNvSpPr/>
          <p:nvPr/>
        </p:nvSpPr>
        <p:spPr>
          <a:xfrm>
            <a:off x="-137160" y="5798820"/>
            <a:ext cx="6187440" cy="1002566"/>
          </a:xfrm>
          <a:prstGeom prst="rect">
            <a:avLst/>
          </a:prstGeom>
          <a:noFill/>
          <a:ln/>
        </p:spPr>
        <p:txBody>
          <a:bodyPr wrap="none" lIns="0" tIns="0" rIns="0" bIns="0" rtlCol="0" anchor="t"/>
          <a:lstStyle/>
          <a:p>
            <a:pPr marL="0" indent="0" algn="l">
              <a:lnSpc>
                <a:spcPts val="1200"/>
              </a:lnSpc>
              <a:buNone/>
            </a:pPr>
            <a:endParaRPr lang="en-US" sz="75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xmlns="" id="{B1ABC48B-A08B-6EF0-7226-B9B9AF047617}"/>
              </a:ext>
            </a:extLst>
          </p:cNvPr>
          <p:cNvSpPr txBox="1"/>
          <p:nvPr/>
        </p:nvSpPr>
        <p:spPr>
          <a:xfrm>
            <a:off x="2358390" y="6608544"/>
            <a:ext cx="7383780" cy="717504"/>
          </a:xfrm>
          <a:prstGeom prst="rect">
            <a:avLst/>
          </a:prstGeom>
          <a:noFill/>
        </p:spPr>
        <p:txBody>
          <a:bodyPr wrap="square">
            <a:spAutoFit/>
          </a:bodyPr>
          <a:lstStyle/>
          <a:p>
            <a:pPr marL="0" indent="0" algn="l">
              <a:lnSpc>
                <a:spcPts val="1200"/>
              </a:lnSpc>
              <a:buNone/>
            </a:pPr>
            <a:r>
              <a:rPr lang="en-US" sz="1600" dirty="0">
                <a:solidFill>
                  <a:srgbClr val="DCD7E5"/>
                </a:solidFill>
                <a:latin typeface="Times New Roman" panose="02020603050405020304" pitchFamily="18" charset="0"/>
                <a:ea typeface="Heebo Light" pitchFamily="34" charset="-122"/>
                <a:cs typeface="Times New Roman" panose="02020603050405020304" pitchFamily="18" charset="0"/>
              </a:rPr>
              <a:t>The Sequence Diagram shows the time-ordered interactions between different components of the deepfake audio detection system during a typical detection process. It illustrates how messages are passed between the user interface, server, processing modules, and database to complete the detection workflow.</a:t>
            </a:r>
            <a:endParaRPr lang="en-US" sz="1600" dirty="0">
              <a:latin typeface="Times New Roman" panose="02020603050405020304" pitchFamily="18" charset="0"/>
              <a:cs typeface="Times New Roman" panose="02020603050405020304" pitchFamily="18" charset="0"/>
            </a:endParaRPr>
          </a:p>
        </p:txBody>
      </p:sp>
      <p:pic>
        <p:nvPicPr>
          <p:cNvPr id="38" name="Picture 37">
            <a:extLst>
              <a:ext uri="{FF2B5EF4-FFF2-40B4-BE49-F238E27FC236}">
                <a16:creationId xmlns:a16="http://schemas.microsoft.com/office/drawing/2014/main" xmlns="" id="{9C347DD7-5B82-67B9-604C-F9021CC9A19A}"/>
              </a:ext>
            </a:extLst>
          </p:cNvPr>
          <p:cNvPicPr>
            <a:picLocks noChangeAspect="1"/>
          </p:cNvPicPr>
          <p:nvPr/>
        </p:nvPicPr>
        <p:blipFill>
          <a:blip r:embed="rId3"/>
          <a:stretch>
            <a:fillRect/>
          </a:stretch>
        </p:blipFill>
        <p:spPr>
          <a:xfrm>
            <a:off x="2000331" y="2018949"/>
            <a:ext cx="8099898" cy="4184733"/>
          </a:xfrm>
          <a:prstGeom prst="rect">
            <a:avLst/>
          </a:prstGeom>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3" name="Text 0"/>
          <p:cNvSpPr/>
          <p:nvPr/>
        </p:nvSpPr>
        <p:spPr>
          <a:xfrm>
            <a:off x="606221" y="960775"/>
            <a:ext cx="3969425" cy="496133"/>
          </a:xfrm>
          <a:prstGeom prst="rect">
            <a:avLst/>
          </a:prstGeom>
          <a:noFill/>
          <a:ln/>
        </p:spPr>
        <p:txBody>
          <a:bodyPr wrap="none" lIns="0" tIns="0" rIns="0" bIns="0" rtlCol="0" anchor="t"/>
          <a:lstStyle/>
          <a:p>
            <a:pPr marL="0" indent="0" algn="l">
              <a:lnSpc>
                <a:spcPts val="39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Package Diagram</a:t>
            </a:r>
            <a:endParaRPr lang="en-US" sz="2400" dirty="0">
              <a:latin typeface="Times New Roman" panose="02020603050405020304" pitchFamily="18" charset="0"/>
              <a:cs typeface="Times New Roman" panose="02020603050405020304" pitchFamily="18" charset="0"/>
            </a:endParaRPr>
          </a:p>
        </p:txBody>
      </p:sp>
      <p:sp>
        <p:nvSpPr>
          <p:cNvPr id="25" name="Text 22"/>
          <p:cNvSpPr/>
          <p:nvPr/>
        </p:nvSpPr>
        <p:spPr>
          <a:xfrm>
            <a:off x="4054494" y="6615469"/>
            <a:ext cx="6521411" cy="1093351"/>
          </a:xfrm>
          <a:prstGeom prst="rect">
            <a:avLst/>
          </a:prstGeom>
          <a:noFill/>
          <a:ln/>
        </p:spPr>
        <p:txBody>
          <a:bodyPr wrap="square" lIns="0" tIns="0" rIns="0" bIns="0" rtlCol="0" anchor="t"/>
          <a:lstStyle/>
          <a:p>
            <a:pPr marL="0" indent="0" algn="l">
              <a:lnSpc>
                <a:spcPts val="20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The Package Diagram shows the organization of the deepfake audio detection system into logical groups of related components. It illustrates the dependencies between different packages and helps understand the system's modular structure.</a:t>
            </a:r>
            <a:endParaRPr lang="en-US" sz="14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xmlns="" id="{EDC666FD-6F8A-3467-D18F-FEF72638DDB0}"/>
              </a:ext>
            </a:extLst>
          </p:cNvPr>
          <p:cNvPicPr>
            <a:picLocks noChangeAspect="1"/>
          </p:cNvPicPr>
          <p:nvPr/>
        </p:nvPicPr>
        <p:blipFill rotWithShape="1">
          <a:blip r:embed="rId3"/>
          <a:srcRect r="2350" b="9249"/>
          <a:stretch/>
        </p:blipFill>
        <p:spPr>
          <a:xfrm>
            <a:off x="4663894" y="1593166"/>
            <a:ext cx="5302612" cy="4785360"/>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3" name="Text 0"/>
          <p:cNvSpPr/>
          <p:nvPr/>
        </p:nvSpPr>
        <p:spPr>
          <a:xfrm>
            <a:off x="610791" y="895825"/>
            <a:ext cx="3714988" cy="425291"/>
          </a:xfrm>
          <a:prstGeom prst="rect">
            <a:avLst/>
          </a:prstGeom>
          <a:noFill/>
          <a:ln/>
        </p:spPr>
        <p:txBody>
          <a:bodyPr wrap="none" lIns="0" tIns="0" rIns="0" bIns="0" rtlCol="0" anchor="t"/>
          <a:lstStyle/>
          <a:p>
            <a:pPr marL="0" indent="0" algn="l">
              <a:lnSpc>
                <a:spcPts val="33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Deployment Diagram</a:t>
            </a:r>
            <a:endParaRPr lang="en-US" sz="2400" dirty="0">
              <a:latin typeface="Times New Roman" panose="02020603050405020304" pitchFamily="18" charset="0"/>
              <a:cs typeface="Times New Roman" panose="02020603050405020304" pitchFamily="18" charset="0"/>
            </a:endParaRPr>
          </a:p>
        </p:txBody>
      </p:sp>
      <p:sp>
        <p:nvSpPr>
          <p:cNvPr id="27" name="Text 20"/>
          <p:cNvSpPr/>
          <p:nvPr/>
        </p:nvSpPr>
        <p:spPr>
          <a:xfrm>
            <a:off x="3475910" y="6674405"/>
            <a:ext cx="7678579" cy="435293"/>
          </a:xfrm>
          <a:prstGeom prst="rect">
            <a:avLst/>
          </a:prstGeom>
          <a:noFill/>
          <a:ln/>
        </p:spPr>
        <p:txBody>
          <a:bodyPr wrap="square" lIns="0" tIns="0" rIns="0" bIns="0" rtlCol="0" anchor="t"/>
          <a:lstStyle/>
          <a:p>
            <a:pPr marL="0" indent="0" algn="l">
              <a:lnSpc>
                <a:spcPts val="17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The Deployment Diagram illustrates the physical architecture of the deepfake audio detection system, showing how different hardware components are connected and how software components are distributed across the physical infrastructure.</a:t>
            </a:r>
            <a:endParaRPr lang="en-US" sz="1400" dirty="0">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xmlns="" id="{660293E7-814B-FB51-AD35-1D821650C95E}"/>
              </a:ext>
            </a:extLst>
          </p:cNvPr>
          <p:cNvPicPr>
            <a:picLocks noChangeAspect="1"/>
          </p:cNvPicPr>
          <p:nvPr/>
        </p:nvPicPr>
        <p:blipFill>
          <a:blip r:embed="rId3"/>
          <a:stretch>
            <a:fillRect/>
          </a:stretch>
        </p:blipFill>
        <p:spPr>
          <a:xfrm>
            <a:off x="2511583" y="2174081"/>
            <a:ext cx="9607231" cy="3881438"/>
          </a:xfrm>
          <a:prstGeom prst="rect">
            <a:avLst/>
          </a:prstGeom>
        </p:spPr>
      </p:pic>
      <p:sp>
        <p:nvSpPr>
          <p:cNvPr id="5" name="Rectangle 4"/>
          <p:cNvSpPr/>
          <p:nvPr/>
        </p:nvSpPr>
        <p:spPr>
          <a:xfrm>
            <a:off x="7729870" y="3094074"/>
            <a:ext cx="4051004" cy="988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47507" y="4274288"/>
            <a:ext cx="4072270" cy="79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p:cNvCxnSpPr/>
          <p:nvPr/>
        </p:nvCxnSpPr>
        <p:spPr>
          <a:xfrm rot="10800000">
            <a:off x="4837815" y="4178595"/>
            <a:ext cx="1881963" cy="265814"/>
          </a:xfrm>
          <a:prstGeom prst="bentConnector3">
            <a:avLst>
              <a:gd name="adj1" fmla="val 50000"/>
            </a:avLst>
          </a:prstGeom>
          <a:ln w="25400" cmpd="sng">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681157"/>
            <a:ext cx="3969425" cy="496133"/>
          </a:xfrm>
          <a:prstGeom prst="rect">
            <a:avLst/>
          </a:prstGeom>
          <a:noFill/>
          <a:ln/>
        </p:spPr>
        <p:txBody>
          <a:bodyPr wrap="none" lIns="0" tIns="0" rIns="0" bIns="0" rtlCol="0" anchor="t"/>
          <a:lstStyle/>
          <a:p>
            <a:pPr marL="0" indent="0" algn="l">
              <a:lnSpc>
                <a:spcPts val="39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Implementation</a:t>
            </a:r>
            <a:endParaRPr lang="en-US" sz="24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2671047" y="1346717"/>
            <a:ext cx="9129951" cy="4764762"/>
          </a:xfrm>
          <a:prstGeom prst="rect">
            <a:avLst/>
          </a:prstGeom>
        </p:spPr>
      </p:pic>
      <p:sp>
        <p:nvSpPr>
          <p:cNvPr id="4" name="Shape 1"/>
          <p:cNvSpPr/>
          <p:nvPr/>
        </p:nvSpPr>
        <p:spPr>
          <a:xfrm>
            <a:off x="1181576" y="6412879"/>
            <a:ext cx="158710" cy="158710"/>
          </a:xfrm>
          <a:prstGeom prst="roundRect">
            <a:avLst>
              <a:gd name="adj" fmla="val 11523"/>
            </a:avLst>
          </a:prstGeom>
          <a:solidFill>
            <a:srgbClr val="351575"/>
          </a:solidFill>
          <a:ln/>
        </p:spPr>
      </p:sp>
      <p:sp>
        <p:nvSpPr>
          <p:cNvPr id="5" name="Text 2"/>
          <p:cNvSpPr/>
          <p:nvPr/>
        </p:nvSpPr>
        <p:spPr>
          <a:xfrm>
            <a:off x="1401246" y="6412879"/>
            <a:ext cx="1060371" cy="158710"/>
          </a:xfrm>
          <a:prstGeom prst="rect">
            <a:avLst/>
          </a:prstGeom>
          <a:noFill/>
          <a:ln/>
        </p:spPr>
        <p:txBody>
          <a:bodyPr wrap="none" lIns="0" tIns="0" rIns="0" bIns="0" rtlCol="0" anchor="t"/>
          <a:lstStyle/>
          <a:p>
            <a:pPr marL="0" indent="0" algn="l">
              <a:lnSpc>
                <a:spcPts val="1250"/>
              </a:lnSpc>
              <a:buNone/>
            </a:pPr>
            <a:r>
              <a:rPr lang="en-US" sz="1250" dirty="0">
                <a:solidFill>
                  <a:srgbClr val="DCD7E5"/>
                </a:solidFill>
                <a:latin typeface="Times New Roman" panose="02020603050405020304" pitchFamily="18" charset="0"/>
                <a:ea typeface="Heebo Light" pitchFamily="34" charset="-122"/>
                <a:cs typeface="Times New Roman" panose="02020603050405020304" pitchFamily="18" charset="0"/>
              </a:rPr>
              <a:t>Data Collection</a:t>
            </a:r>
            <a:endParaRPr lang="en-US" sz="1250" dirty="0">
              <a:latin typeface="Times New Roman" panose="02020603050405020304" pitchFamily="18" charset="0"/>
              <a:cs typeface="Times New Roman" panose="02020603050405020304" pitchFamily="18" charset="0"/>
            </a:endParaRPr>
          </a:p>
        </p:txBody>
      </p:sp>
      <p:sp>
        <p:nvSpPr>
          <p:cNvPr id="6" name="Shape 3"/>
          <p:cNvSpPr/>
          <p:nvPr/>
        </p:nvSpPr>
        <p:spPr>
          <a:xfrm>
            <a:off x="2614017" y="6412879"/>
            <a:ext cx="158710" cy="158710"/>
          </a:xfrm>
          <a:prstGeom prst="roundRect">
            <a:avLst>
              <a:gd name="adj" fmla="val 11523"/>
            </a:avLst>
          </a:prstGeom>
          <a:solidFill>
            <a:srgbClr val="4C1DA6"/>
          </a:solidFill>
          <a:ln/>
        </p:spPr>
      </p:sp>
      <p:sp>
        <p:nvSpPr>
          <p:cNvPr id="7" name="Text 4"/>
          <p:cNvSpPr/>
          <p:nvPr/>
        </p:nvSpPr>
        <p:spPr>
          <a:xfrm>
            <a:off x="2833687" y="6412879"/>
            <a:ext cx="1175028" cy="317421"/>
          </a:xfrm>
          <a:prstGeom prst="rect">
            <a:avLst/>
          </a:prstGeom>
          <a:noFill/>
          <a:ln/>
        </p:spPr>
        <p:txBody>
          <a:bodyPr wrap="square" lIns="0" tIns="0" rIns="0" bIns="0" rtlCol="0" anchor="t"/>
          <a:lstStyle/>
          <a:p>
            <a:pPr marL="0" indent="0" algn="l">
              <a:lnSpc>
                <a:spcPts val="1250"/>
              </a:lnSpc>
              <a:buNone/>
            </a:pPr>
            <a:r>
              <a:rPr lang="en-US" sz="1250" dirty="0">
                <a:solidFill>
                  <a:srgbClr val="DCD7E5"/>
                </a:solidFill>
                <a:latin typeface="Times New Roman" panose="02020603050405020304" pitchFamily="18" charset="0"/>
                <a:ea typeface="Heebo Light" pitchFamily="34" charset="-122"/>
                <a:cs typeface="Times New Roman" panose="02020603050405020304" pitchFamily="18" charset="0"/>
              </a:rPr>
              <a:t>Feature Extraction</a:t>
            </a:r>
            <a:endParaRPr lang="en-US" sz="1250" dirty="0">
              <a:latin typeface="Times New Roman" panose="02020603050405020304" pitchFamily="18" charset="0"/>
              <a:cs typeface="Times New Roman" panose="02020603050405020304" pitchFamily="18" charset="0"/>
            </a:endParaRPr>
          </a:p>
        </p:txBody>
      </p:sp>
      <p:sp>
        <p:nvSpPr>
          <p:cNvPr id="8" name="Shape 5"/>
          <p:cNvSpPr/>
          <p:nvPr/>
        </p:nvSpPr>
        <p:spPr>
          <a:xfrm>
            <a:off x="4266128" y="6412879"/>
            <a:ext cx="158710" cy="158710"/>
          </a:xfrm>
          <a:prstGeom prst="roundRect">
            <a:avLst>
              <a:gd name="adj" fmla="val 11523"/>
            </a:avLst>
          </a:prstGeom>
          <a:solidFill>
            <a:srgbClr val="6226D7"/>
          </a:solidFill>
          <a:ln/>
        </p:spPr>
        <p:txBody>
          <a:bodyPr/>
          <a:lstStyle/>
          <a:p>
            <a:r>
              <a:rPr lang="en-IN" dirty="0"/>
              <a:t>   </a:t>
            </a:r>
          </a:p>
        </p:txBody>
      </p:sp>
      <p:sp>
        <p:nvSpPr>
          <p:cNvPr id="9" name="Text 6"/>
          <p:cNvSpPr/>
          <p:nvPr/>
        </p:nvSpPr>
        <p:spPr>
          <a:xfrm>
            <a:off x="4565928" y="6412878"/>
            <a:ext cx="1175028" cy="317421"/>
          </a:xfrm>
          <a:prstGeom prst="rect">
            <a:avLst/>
          </a:prstGeom>
          <a:noFill/>
          <a:ln/>
        </p:spPr>
        <p:txBody>
          <a:bodyPr wrap="square" lIns="0" tIns="0" rIns="0" bIns="0" rtlCol="0" anchor="t"/>
          <a:lstStyle/>
          <a:p>
            <a:pPr marL="0" indent="0" algn="l">
              <a:lnSpc>
                <a:spcPts val="1250"/>
              </a:lnSpc>
              <a:buNone/>
            </a:pPr>
            <a:r>
              <a:rPr lang="en-US" sz="1250" dirty="0">
                <a:solidFill>
                  <a:srgbClr val="DCD7E5"/>
                </a:solidFill>
                <a:latin typeface="Times New Roman" panose="02020603050405020304" pitchFamily="18" charset="0"/>
                <a:ea typeface="Heebo Light" pitchFamily="34" charset="-122"/>
                <a:cs typeface="Times New Roman" panose="02020603050405020304" pitchFamily="18" charset="0"/>
              </a:rPr>
              <a:t>Model Development</a:t>
            </a:r>
            <a:endParaRPr lang="en-US" sz="1250" dirty="0">
              <a:latin typeface="Times New Roman" panose="02020603050405020304" pitchFamily="18" charset="0"/>
              <a:cs typeface="Times New Roman" panose="02020603050405020304" pitchFamily="18" charset="0"/>
            </a:endParaRPr>
          </a:p>
        </p:txBody>
      </p:sp>
      <p:sp>
        <p:nvSpPr>
          <p:cNvPr id="10" name="Shape 7"/>
          <p:cNvSpPr/>
          <p:nvPr/>
        </p:nvSpPr>
        <p:spPr>
          <a:xfrm>
            <a:off x="6034563" y="6412879"/>
            <a:ext cx="158710" cy="158710"/>
          </a:xfrm>
          <a:prstGeom prst="roundRect">
            <a:avLst>
              <a:gd name="adj" fmla="val 11523"/>
            </a:avLst>
          </a:prstGeom>
          <a:solidFill>
            <a:srgbClr val="8556E1"/>
          </a:solidFill>
          <a:ln/>
        </p:spPr>
      </p:sp>
      <p:sp>
        <p:nvSpPr>
          <p:cNvPr id="11" name="Text 8"/>
          <p:cNvSpPr/>
          <p:nvPr/>
        </p:nvSpPr>
        <p:spPr>
          <a:xfrm>
            <a:off x="6254234" y="6412879"/>
            <a:ext cx="522089" cy="158710"/>
          </a:xfrm>
          <a:prstGeom prst="rect">
            <a:avLst/>
          </a:prstGeom>
          <a:noFill/>
          <a:ln/>
        </p:spPr>
        <p:txBody>
          <a:bodyPr wrap="none" lIns="0" tIns="0" rIns="0" bIns="0" rtlCol="0" anchor="t"/>
          <a:lstStyle/>
          <a:p>
            <a:pPr marL="0" indent="0" algn="l">
              <a:lnSpc>
                <a:spcPts val="1250"/>
              </a:lnSpc>
              <a:buNone/>
            </a:pPr>
            <a:r>
              <a:rPr lang="en-US" sz="1250" dirty="0">
                <a:solidFill>
                  <a:srgbClr val="DCD7E5"/>
                </a:solidFill>
                <a:latin typeface="Times New Roman" panose="02020603050405020304" pitchFamily="18" charset="0"/>
                <a:ea typeface="Heebo Light" pitchFamily="34" charset="-122"/>
                <a:cs typeface="Times New Roman" panose="02020603050405020304" pitchFamily="18" charset="0"/>
              </a:rPr>
              <a:t>Testing</a:t>
            </a:r>
            <a:endParaRPr lang="en-US" sz="1250" dirty="0">
              <a:latin typeface="Times New Roman" panose="02020603050405020304" pitchFamily="18" charset="0"/>
              <a:cs typeface="Times New Roman" panose="02020603050405020304" pitchFamily="18" charset="0"/>
            </a:endParaRPr>
          </a:p>
        </p:txBody>
      </p:sp>
      <p:sp>
        <p:nvSpPr>
          <p:cNvPr id="12" name="Shape 9"/>
          <p:cNvSpPr/>
          <p:nvPr/>
        </p:nvSpPr>
        <p:spPr>
          <a:xfrm>
            <a:off x="7289601" y="6412879"/>
            <a:ext cx="158710" cy="158710"/>
          </a:xfrm>
          <a:prstGeom prst="roundRect">
            <a:avLst>
              <a:gd name="adj" fmla="val 11523"/>
            </a:avLst>
          </a:prstGeom>
          <a:solidFill>
            <a:srgbClr val="A987EA"/>
          </a:solidFill>
          <a:ln/>
        </p:spPr>
      </p:sp>
      <p:sp>
        <p:nvSpPr>
          <p:cNvPr id="13" name="Text 10"/>
          <p:cNvSpPr/>
          <p:nvPr/>
        </p:nvSpPr>
        <p:spPr>
          <a:xfrm>
            <a:off x="7509271" y="6412879"/>
            <a:ext cx="1106091" cy="158710"/>
          </a:xfrm>
          <a:prstGeom prst="rect">
            <a:avLst/>
          </a:prstGeom>
          <a:noFill/>
          <a:ln/>
        </p:spPr>
        <p:txBody>
          <a:bodyPr wrap="none" lIns="0" tIns="0" rIns="0" bIns="0" rtlCol="0" anchor="t"/>
          <a:lstStyle/>
          <a:p>
            <a:pPr marL="0" indent="0" algn="l">
              <a:lnSpc>
                <a:spcPts val="1250"/>
              </a:lnSpc>
              <a:buNone/>
            </a:pPr>
            <a:r>
              <a:rPr lang="en-US" sz="1250" dirty="0">
                <a:solidFill>
                  <a:srgbClr val="DCD7E5"/>
                </a:solidFill>
                <a:latin typeface="Times New Roman" panose="02020603050405020304" pitchFamily="18" charset="0"/>
                <a:ea typeface="Heebo Light" pitchFamily="34" charset="-122"/>
                <a:cs typeface="Times New Roman" panose="02020603050405020304" pitchFamily="18" charset="0"/>
              </a:rPr>
              <a:t>UI Development</a:t>
            </a:r>
            <a:endParaRPr lang="en-US" sz="1250" dirty="0">
              <a:latin typeface="Times New Roman" panose="02020603050405020304" pitchFamily="18" charset="0"/>
              <a:cs typeface="Times New Roman" panose="02020603050405020304" pitchFamily="18" charset="0"/>
            </a:endParaRPr>
          </a:p>
        </p:txBody>
      </p:sp>
      <p:sp>
        <p:nvSpPr>
          <p:cNvPr id="14" name="Shape 11"/>
          <p:cNvSpPr/>
          <p:nvPr/>
        </p:nvSpPr>
        <p:spPr>
          <a:xfrm>
            <a:off x="8802290" y="6412879"/>
            <a:ext cx="158710" cy="158710"/>
          </a:xfrm>
          <a:prstGeom prst="roundRect">
            <a:avLst>
              <a:gd name="adj" fmla="val 11523"/>
            </a:avLst>
          </a:prstGeom>
          <a:solidFill>
            <a:srgbClr val="CCB8F2"/>
          </a:solidFill>
          <a:ln/>
        </p:spPr>
      </p:sp>
      <p:sp>
        <p:nvSpPr>
          <p:cNvPr id="15" name="Text 12"/>
          <p:cNvSpPr/>
          <p:nvPr/>
        </p:nvSpPr>
        <p:spPr>
          <a:xfrm>
            <a:off x="9021961" y="6412879"/>
            <a:ext cx="753547" cy="158710"/>
          </a:xfrm>
          <a:prstGeom prst="rect">
            <a:avLst/>
          </a:prstGeom>
          <a:noFill/>
          <a:ln/>
        </p:spPr>
        <p:txBody>
          <a:bodyPr wrap="none" lIns="0" tIns="0" rIns="0" bIns="0" rtlCol="0" anchor="t"/>
          <a:lstStyle/>
          <a:p>
            <a:pPr marL="0" indent="0" algn="l">
              <a:lnSpc>
                <a:spcPts val="1250"/>
              </a:lnSpc>
              <a:buNone/>
            </a:pPr>
            <a:r>
              <a:rPr lang="en-US" sz="1250" dirty="0">
                <a:solidFill>
                  <a:srgbClr val="DCD7E5"/>
                </a:solidFill>
                <a:latin typeface="Times New Roman" panose="02020603050405020304" pitchFamily="18" charset="0"/>
                <a:ea typeface="Heebo Light" pitchFamily="34" charset="-122"/>
                <a:cs typeface="Times New Roman" panose="02020603050405020304" pitchFamily="18" charset="0"/>
              </a:rPr>
              <a:t>Integration</a:t>
            </a:r>
            <a:endParaRPr lang="en-US" sz="1250" dirty="0">
              <a:latin typeface="Times New Roman" panose="02020603050405020304" pitchFamily="18" charset="0"/>
              <a:cs typeface="Times New Roman" panose="02020603050405020304" pitchFamily="18" charset="0"/>
            </a:endParaRPr>
          </a:p>
        </p:txBody>
      </p:sp>
      <p:sp>
        <p:nvSpPr>
          <p:cNvPr id="16" name="Text 13"/>
          <p:cNvSpPr/>
          <p:nvPr/>
        </p:nvSpPr>
        <p:spPr>
          <a:xfrm>
            <a:off x="1067038" y="6908893"/>
            <a:ext cx="13042821" cy="762238"/>
          </a:xfrm>
          <a:prstGeom prst="rect">
            <a:avLst/>
          </a:prstGeom>
          <a:noFill/>
          <a:ln/>
        </p:spPr>
        <p:txBody>
          <a:bodyPr wrap="square" lIns="0" tIns="0" rIns="0" bIns="0" rtlCol="0" anchor="t"/>
          <a:lstStyle/>
          <a:p>
            <a:pPr marL="0" indent="0" algn="l">
              <a:lnSpc>
                <a:spcPts val="20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The implementation phase involved several key components, with model development taking the largest portion of development time at 4 weeks. Data collection and UI development each required 3 weeks, while feature extraction, testing, and integration each took 2 weeks to complete. This distribution reflects the complexity of developing an accurate LSTM-based deepfake detection system.</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3" name="Text 0"/>
          <p:cNvSpPr/>
          <p:nvPr/>
        </p:nvSpPr>
        <p:spPr>
          <a:xfrm>
            <a:off x="801616" y="636805"/>
            <a:ext cx="7578090" cy="1118473"/>
          </a:xfrm>
          <a:prstGeom prst="rect">
            <a:avLst/>
          </a:prstGeom>
          <a:noFill/>
          <a:ln/>
        </p:spPr>
        <p:txBody>
          <a:bodyPr wrap="square" lIns="0" tIns="0" rIns="0" bIns="0" rtlCol="0" anchor="t"/>
          <a:lstStyle/>
          <a:p>
            <a:pPr marL="0" indent="0" algn="l">
              <a:lnSpc>
                <a:spcPts val="44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Performance Metrics: Classification Report</a:t>
            </a:r>
            <a:endParaRPr lang="en-US" sz="2400" dirty="0">
              <a:latin typeface="Times New Roman" panose="02020603050405020304" pitchFamily="18" charset="0"/>
              <a:cs typeface="Times New Roman" panose="02020603050405020304" pitchFamily="18" charset="0"/>
            </a:endParaRPr>
          </a:p>
        </p:txBody>
      </p:sp>
      <p:sp>
        <p:nvSpPr>
          <p:cNvPr id="13" name="Text 10"/>
          <p:cNvSpPr/>
          <p:nvPr/>
        </p:nvSpPr>
        <p:spPr>
          <a:xfrm>
            <a:off x="3526155" y="6201310"/>
            <a:ext cx="7578090" cy="1431131"/>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The classification report shows detailed performance metrics for the deepfake audio detection model. With high precision, recall, and F1-scores across both classes (real and fake), the model demonstrates strong performance in correctly identifying both authentic and deepfake audio recordings. The balanced accuracy across classes indicates that the model is not biased toward either class.</a:t>
            </a:r>
            <a:endParaRPr lang="en-US" sz="1400"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3"/>
          <a:srcRect/>
          <a:stretch>
            <a:fillRect/>
          </a:stretch>
        </p:blipFill>
        <p:spPr bwMode="auto">
          <a:xfrm>
            <a:off x="2769929" y="2067055"/>
            <a:ext cx="8606908" cy="3543038"/>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80812" y="613529"/>
            <a:ext cx="7371755" cy="487918"/>
          </a:xfrm>
          <a:prstGeom prst="rect">
            <a:avLst/>
          </a:prstGeom>
          <a:noFill/>
          <a:ln/>
        </p:spPr>
        <p:txBody>
          <a:bodyPr wrap="none" lIns="0" tIns="0" rIns="0" bIns="0" rtlCol="0" anchor="t"/>
          <a:lstStyle/>
          <a:p>
            <a:pPr marL="0" indent="0" algn="l">
              <a:lnSpc>
                <a:spcPts val="38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Performance Metrics: Accuracy &amp; Loss</a:t>
            </a:r>
            <a:endParaRPr lang="en-US" sz="2400" dirty="0">
              <a:latin typeface="Times New Roman" panose="02020603050405020304" pitchFamily="18" charset="0"/>
              <a:cs typeface="Times New Roman" panose="02020603050405020304" pitchFamily="18" charset="0"/>
            </a:endParaRPr>
          </a:p>
        </p:txBody>
      </p:sp>
      <p:sp>
        <p:nvSpPr>
          <p:cNvPr id="4" name="Text 1"/>
          <p:cNvSpPr/>
          <p:nvPr/>
        </p:nvSpPr>
        <p:spPr>
          <a:xfrm>
            <a:off x="2969849" y="4877395"/>
            <a:ext cx="1952149" cy="244078"/>
          </a:xfrm>
          <a:prstGeom prst="rect">
            <a:avLst/>
          </a:prstGeom>
          <a:noFill/>
          <a:ln/>
        </p:spPr>
        <p:txBody>
          <a:bodyPr wrap="none" lIns="0" tIns="0" rIns="0" bIns="0" rtlCol="0" anchor="t"/>
          <a:lstStyle/>
          <a:p>
            <a:pPr marL="0" indent="0" algn="l">
              <a:lnSpc>
                <a:spcPts val="1900"/>
              </a:lnSpc>
              <a:buNone/>
            </a:pPr>
            <a:r>
              <a:rPr lang="en-US" sz="1500" dirty="0">
                <a:solidFill>
                  <a:srgbClr val="F2F0F4"/>
                </a:solidFill>
                <a:latin typeface="Times New Roman" panose="02020603050405020304" pitchFamily="18" charset="0"/>
                <a:ea typeface="Montserrat" pitchFamily="34" charset="-122"/>
                <a:cs typeface="Times New Roman" panose="02020603050405020304" pitchFamily="18" charset="0"/>
              </a:rPr>
              <a:t>Training Progress</a:t>
            </a:r>
            <a:endParaRPr lang="en-US" sz="1500" dirty="0">
              <a:latin typeface="Times New Roman" panose="02020603050405020304" pitchFamily="18" charset="0"/>
              <a:cs typeface="Times New Roman" panose="02020603050405020304" pitchFamily="18" charset="0"/>
            </a:endParaRPr>
          </a:p>
        </p:txBody>
      </p:sp>
      <p:sp>
        <p:nvSpPr>
          <p:cNvPr id="5" name="Text 2"/>
          <p:cNvSpPr/>
          <p:nvPr/>
        </p:nvSpPr>
        <p:spPr>
          <a:xfrm>
            <a:off x="2969849" y="5277564"/>
            <a:ext cx="6343888" cy="999649"/>
          </a:xfrm>
          <a:prstGeom prst="rect">
            <a:avLst/>
          </a:prstGeom>
          <a:noFill/>
          <a:ln/>
        </p:spPr>
        <p:txBody>
          <a:bodyPr wrap="square" lIns="0" tIns="0" rIns="0" bIns="0" rtlCol="0" anchor="t"/>
          <a:lstStyle/>
          <a:p>
            <a:pPr marL="0" indent="0" algn="l">
              <a:lnSpc>
                <a:spcPts val="1950"/>
              </a:lnSpc>
              <a:buNone/>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The graphs show the model's accuracy and loss metrics during training. The steady improvement in accuracy and decrease in loss over epochs indicate effective learning. The close alignment between training and validation curves suggests the model is generalizing well without overfitting.</a:t>
            </a:r>
            <a:endParaRPr lang="en-US" sz="1200" dirty="0">
              <a:latin typeface="Times New Roman" panose="02020603050405020304" pitchFamily="18" charset="0"/>
              <a:cs typeface="Times New Roman" panose="02020603050405020304" pitchFamily="18" charset="0"/>
            </a:endParaRPr>
          </a:p>
        </p:txBody>
      </p:sp>
      <p:sp>
        <p:nvSpPr>
          <p:cNvPr id="6" name="Text 3"/>
          <p:cNvSpPr/>
          <p:nvPr/>
        </p:nvSpPr>
        <p:spPr>
          <a:xfrm>
            <a:off x="9702357" y="4877395"/>
            <a:ext cx="1952149" cy="244078"/>
          </a:xfrm>
          <a:prstGeom prst="rect">
            <a:avLst/>
          </a:prstGeom>
          <a:noFill/>
          <a:ln/>
        </p:spPr>
        <p:txBody>
          <a:bodyPr wrap="none" lIns="0" tIns="0" rIns="0" bIns="0" rtlCol="0" anchor="t"/>
          <a:lstStyle/>
          <a:p>
            <a:pPr marL="0" indent="0" algn="l">
              <a:lnSpc>
                <a:spcPts val="1900"/>
              </a:lnSpc>
              <a:buNone/>
            </a:pPr>
            <a:r>
              <a:rPr lang="en-US" sz="1500" dirty="0">
                <a:solidFill>
                  <a:srgbClr val="F2F0F4"/>
                </a:solidFill>
                <a:latin typeface="Times New Roman" panose="02020603050405020304" pitchFamily="18" charset="0"/>
                <a:ea typeface="Montserrat" pitchFamily="34" charset="-122"/>
                <a:cs typeface="Times New Roman" panose="02020603050405020304" pitchFamily="18" charset="0"/>
              </a:rPr>
              <a:t>Key Observations</a:t>
            </a:r>
            <a:endParaRPr lang="en-US" sz="1500" dirty="0">
              <a:latin typeface="Times New Roman" panose="02020603050405020304" pitchFamily="18" charset="0"/>
              <a:cs typeface="Times New Roman" panose="02020603050405020304" pitchFamily="18" charset="0"/>
            </a:endParaRPr>
          </a:p>
        </p:txBody>
      </p:sp>
      <p:sp>
        <p:nvSpPr>
          <p:cNvPr id="7" name="Text 4"/>
          <p:cNvSpPr/>
          <p:nvPr/>
        </p:nvSpPr>
        <p:spPr>
          <a:xfrm>
            <a:off x="9702357" y="5277564"/>
            <a:ext cx="6343888" cy="249912"/>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Training accuracy reached </a:t>
            </a:r>
            <a:r>
              <a:rPr lang="en-US" sz="1200" dirty="0" smtClean="0">
                <a:solidFill>
                  <a:srgbClr val="DCD7E5"/>
                </a:solidFill>
                <a:latin typeface="Times New Roman" panose="02020603050405020304" pitchFamily="18" charset="0"/>
                <a:ea typeface="Heebo Light" pitchFamily="34" charset="-122"/>
                <a:cs typeface="Times New Roman" panose="02020603050405020304" pitchFamily="18" charset="0"/>
              </a:rPr>
              <a:t>81% </a:t>
            </a: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by epoch 20</a:t>
            </a:r>
            <a:endParaRPr lang="en-US" sz="1200" dirty="0">
              <a:latin typeface="Times New Roman" panose="02020603050405020304" pitchFamily="18" charset="0"/>
              <a:cs typeface="Times New Roman" panose="02020603050405020304" pitchFamily="18" charset="0"/>
            </a:endParaRPr>
          </a:p>
        </p:txBody>
      </p:sp>
      <p:sp>
        <p:nvSpPr>
          <p:cNvPr id="8" name="Text 5"/>
          <p:cNvSpPr/>
          <p:nvPr/>
        </p:nvSpPr>
        <p:spPr>
          <a:xfrm>
            <a:off x="9702357" y="5582126"/>
            <a:ext cx="6343888" cy="249912"/>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Validation accuracy closely follows training accuracy</a:t>
            </a:r>
            <a:endParaRPr lang="en-US" sz="1200" dirty="0">
              <a:latin typeface="Times New Roman" panose="02020603050405020304" pitchFamily="18" charset="0"/>
              <a:cs typeface="Times New Roman" panose="02020603050405020304" pitchFamily="18" charset="0"/>
            </a:endParaRPr>
          </a:p>
        </p:txBody>
      </p:sp>
      <p:sp>
        <p:nvSpPr>
          <p:cNvPr id="9" name="Text 6"/>
          <p:cNvSpPr/>
          <p:nvPr/>
        </p:nvSpPr>
        <p:spPr>
          <a:xfrm>
            <a:off x="9702357" y="5886688"/>
            <a:ext cx="6343888" cy="249912"/>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Loss function shows consistent decrease</a:t>
            </a:r>
            <a:endParaRPr lang="en-US" sz="1200" dirty="0">
              <a:latin typeface="Times New Roman" panose="02020603050405020304" pitchFamily="18" charset="0"/>
              <a:cs typeface="Times New Roman" panose="02020603050405020304" pitchFamily="18" charset="0"/>
            </a:endParaRPr>
          </a:p>
        </p:txBody>
      </p:sp>
      <p:sp>
        <p:nvSpPr>
          <p:cNvPr id="10" name="Text 7"/>
          <p:cNvSpPr/>
          <p:nvPr/>
        </p:nvSpPr>
        <p:spPr>
          <a:xfrm>
            <a:off x="9702357" y="6191250"/>
            <a:ext cx="6343888" cy="249912"/>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No significant signs of overfitting</a:t>
            </a:r>
            <a:endParaRPr lang="en-US" sz="1200" dirty="0">
              <a:latin typeface="Times New Roman" panose="02020603050405020304" pitchFamily="18" charset="0"/>
              <a:cs typeface="Times New Roman" panose="02020603050405020304" pitchFamily="18" charset="0"/>
            </a:endParaRPr>
          </a:p>
        </p:txBody>
      </p:sp>
      <p:sp>
        <p:nvSpPr>
          <p:cNvPr id="11" name="Text 8"/>
          <p:cNvSpPr/>
          <p:nvPr/>
        </p:nvSpPr>
        <p:spPr>
          <a:xfrm>
            <a:off x="9702357" y="6495812"/>
            <a:ext cx="6343888" cy="249912"/>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Model converged successfully</a:t>
            </a:r>
            <a:endParaRPr lang="en-US" sz="1200" dirty="0">
              <a:latin typeface="Times New Roman" panose="02020603050405020304" pitchFamily="18" charset="0"/>
              <a:cs typeface="Times New Roman" panose="02020603050405020304" pitchFamily="18" charset="0"/>
            </a:endParaRPr>
          </a:p>
        </p:txBody>
      </p:sp>
      <p:sp>
        <p:nvSpPr>
          <p:cNvPr id="12" name="Text 9"/>
          <p:cNvSpPr/>
          <p:nvPr/>
        </p:nvSpPr>
        <p:spPr>
          <a:xfrm>
            <a:off x="2969849" y="6935350"/>
            <a:ext cx="9856086" cy="980003"/>
          </a:xfrm>
          <a:prstGeom prst="rect">
            <a:avLst/>
          </a:prstGeom>
          <a:noFill/>
          <a:ln/>
        </p:spPr>
        <p:txBody>
          <a:bodyPr wrap="square" lIns="0" tIns="0" rIns="0" bIns="0" rtlCol="0" anchor="t"/>
          <a:lstStyle/>
          <a:p>
            <a:pPr marL="0" indent="0" algn="l">
              <a:lnSpc>
                <a:spcPts val="1950"/>
              </a:lnSpc>
              <a:buNone/>
            </a:pPr>
            <a:r>
              <a:rPr lang="en-US" sz="1200" dirty="0">
                <a:solidFill>
                  <a:srgbClr val="DCD7E5"/>
                </a:solidFill>
                <a:latin typeface="Times New Roman" panose="02020603050405020304" pitchFamily="18" charset="0"/>
                <a:ea typeface="Heebo Light" pitchFamily="34" charset="-122"/>
                <a:cs typeface="Times New Roman" panose="02020603050405020304" pitchFamily="18" charset="0"/>
              </a:rPr>
              <a:t>These performance metrics demonstrate that the LSTM-based deepfake audio detection model is learning effectively from the training data and generalizing well to unseen examples. The consistent improvement in accuracy and reduction in loss across training epochs indicate successful model optimization.</a:t>
            </a:r>
            <a:endParaRPr lang="en-US" sz="1200"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3"/>
          <a:srcRect/>
          <a:stretch>
            <a:fillRect/>
          </a:stretch>
        </p:blipFill>
        <p:spPr bwMode="auto">
          <a:xfrm>
            <a:off x="2969849" y="1294281"/>
            <a:ext cx="9466730" cy="3400234"/>
          </a:xfrm>
          <a:prstGeom prst="rect">
            <a:avLst/>
          </a:prstGeom>
          <a:noFill/>
          <a:ln w="9525">
            <a:noFill/>
            <a:miter lim="800000"/>
            <a:headEnd/>
            <a:tailEnd/>
          </a:ln>
          <a:effectLst/>
        </p:spPr>
      </p:pic>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3" name="Text 0"/>
          <p:cNvSpPr/>
          <p:nvPr/>
        </p:nvSpPr>
        <p:spPr>
          <a:xfrm>
            <a:off x="780098" y="612934"/>
            <a:ext cx="7583805" cy="1114425"/>
          </a:xfrm>
          <a:prstGeom prst="rect">
            <a:avLst/>
          </a:prstGeom>
          <a:noFill/>
          <a:ln/>
        </p:spPr>
        <p:txBody>
          <a:bodyPr wrap="square" lIns="0" tIns="0" rIns="0" bIns="0" rtlCol="0" anchor="t"/>
          <a:lstStyle/>
          <a:p>
            <a:pPr marL="0" indent="0" algn="l">
              <a:lnSpc>
                <a:spcPts val="435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Performance Metrics: Confusion Matrix</a:t>
            </a:r>
            <a:endParaRPr lang="en-US" sz="2400" dirty="0">
              <a:latin typeface="Times New Roman" panose="02020603050405020304" pitchFamily="18" charset="0"/>
              <a:cs typeface="Times New Roman" panose="02020603050405020304" pitchFamily="18" charset="0"/>
            </a:endParaRPr>
          </a:p>
        </p:txBody>
      </p:sp>
      <p:sp>
        <p:nvSpPr>
          <p:cNvPr id="4" name="Shape 1"/>
          <p:cNvSpPr/>
          <p:nvPr/>
        </p:nvSpPr>
        <p:spPr>
          <a:xfrm>
            <a:off x="780098" y="1994773"/>
            <a:ext cx="401122" cy="401122"/>
          </a:xfrm>
          <a:prstGeom prst="roundRect">
            <a:avLst>
              <a:gd name="adj" fmla="val 18672"/>
            </a:avLst>
          </a:prstGeom>
          <a:solidFill>
            <a:srgbClr val="31136C"/>
          </a:solidFill>
          <a:ln w="7620">
            <a:solidFill>
              <a:srgbClr val="4A2C85"/>
            </a:solidFill>
            <a:prstDash val="solid"/>
          </a:ln>
        </p:spPr>
      </p:sp>
      <p:sp>
        <p:nvSpPr>
          <p:cNvPr id="5" name="Text 2"/>
          <p:cNvSpPr/>
          <p:nvPr/>
        </p:nvSpPr>
        <p:spPr>
          <a:xfrm>
            <a:off x="1359456" y="2055971"/>
            <a:ext cx="2228969" cy="278606"/>
          </a:xfrm>
          <a:prstGeom prst="rect">
            <a:avLst/>
          </a:prstGeom>
          <a:noFill/>
          <a:ln/>
        </p:spPr>
        <p:txBody>
          <a:bodyPr wrap="none" lIns="0" tIns="0" rIns="0" bIns="0" rtlCol="0" anchor="t"/>
          <a:lstStyle/>
          <a:p>
            <a:pPr marL="0" indent="0" algn="l">
              <a:lnSpc>
                <a:spcPts val="2150"/>
              </a:lnSpc>
              <a:buNone/>
            </a:pPr>
            <a:r>
              <a:rPr lang="en-US" sz="1750" dirty="0">
                <a:solidFill>
                  <a:srgbClr val="DCD7E5"/>
                </a:solidFill>
                <a:latin typeface="Times New Roman" panose="02020603050405020304" pitchFamily="18" charset="0"/>
                <a:ea typeface="Montserrat" pitchFamily="34" charset="-122"/>
                <a:cs typeface="Times New Roman" panose="02020603050405020304" pitchFamily="18" charset="0"/>
              </a:rPr>
              <a:t>True Positives</a:t>
            </a:r>
            <a:endParaRPr lang="en-US" sz="1750" dirty="0">
              <a:latin typeface="Times New Roman" panose="02020603050405020304" pitchFamily="18" charset="0"/>
              <a:cs typeface="Times New Roman" panose="02020603050405020304" pitchFamily="18" charset="0"/>
            </a:endParaRPr>
          </a:p>
        </p:txBody>
      </p:sp>
      <p:sp>
        <p:nvSpPr>
          <p:cNvPr id="6" name="Text 3"/>
          <p:cNvSpPr/>
          <p:nvPr/>
        </p:nvSpPr>
        <p:spPr>
          <a:xfrm>
            <a:off x="1359456" y="2441496"/>
            <a:ext cx="7004447" cy="285274"/>
          </a:xfrm>
          <a:prstGeom prst="rect">
            <a:avLst/>
          </a:prstGeom>
          <a:noFill/>
          <a:ln/>
        </p:spPr>
        <p:txBody>
          <a:bodyPr wrap="none" lIns="0" tIns="0" rIns="0" bIns="0" rtlCol="0" anchor="t"/>
          <a:lstStyle/>
          <a:p>
            <a:pPr marL="0" indent="0" algn="l">
              <a:lnSpc>
                <a:spcPts val="22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The model correctly identified 1377 deepfake audio samples as fake.</a:t>
            </a:r>
            <a:endParaRPr lang="en-US" sz="1400" dirty="0">
              <a:latin typeface="Times New Roman" panose="02020603050405020304" pitchFamily="18" charset="0"/>
              <a:cs typeface="Times New Roman" panose="02020603050405020304" pitchFamily="18" charset="0"/>
            </a:endParaRPr>
          </a:p>
        </p:txBody>
      </p:sp>
      <p:sp>
        <p:nvSpPr>
          <p:cNvPr id="7" name="Shape 4"/>
          <p:cNvSpPr/>
          <p:nvPr/>
        </p:nvSpPr>
        <p:spPr>
          <a:xfrm>
            <a:off x="780098" y="3083362"/>
            <a:ext cx="401122" cy="401122"/>
          </a:xfrm>
          <a:prstGeom prst="roundRect">
            <a:avLst>
              <a:gd name="adj" fmla="val 18672"/>
            </a:avLst>
          </a:prstGeom>
          <a:solidFill>
            <a:srgbClr val="31136C"/>
          </a:solidFill>
          <a:ln w="7620">
            <a:solidFill>
              <a:srgbClr val="4A2C85"/>
            </a:solidFill>
            <a:prstDash val="solid"/>
          </a:ln>
        </p:spPr>
      </p:sp>
      <p:sp>
        <p:nvSpPr>
          <p:cNvPr id="8" name="Text 5"/>
          <p:cNvSpPr/>
          <p:nvPr/>
        </p:nvSpPr>
        <p:spPr>
          <a:xfrm>
            <a:off x="1359456" y="3144560"/>
            <a:ext cx="2228969" cy="278606"/>
          </a:xfrm>
          <a:prstGeom prst="rect">
            <a:avLst/>
          </a:prstGeom>
          <a:noFill/>
          <a:ln/>
        </p:spPr>
        <p:txBody>
          <a:bodyPr wrap="none" lIns="0" tIns="0" rIns="0" bIns="0" rtlCol="0" anchor="t"/>
          <a:lstStyle/>
          <a:p>
            <a:pPr marL="0" indent="0" algn="l">
              <a:lnSpc>
                <a:spcPts val="2150"/>
              </a:lnSpc>
              <a:buNone/>
            </a:pPr>
            <a:r>
              <a:rPr lang="en-US" sz="1750" dirty="0">
                <a:solidFill>
                  <a:srgbClr val="DCD7E5"/>
                </a:solidFill>
                <a:latin typeface="Times New Roman" panose="02020603050405020304" pitchFamily="18" charset="0"/>
                <a:ea typeface="Montserrat" pitchFamily="34" charset="-122"/>
                <a:cs typeface="Times New Roman" panose="02020603050405020304" pitchFamily="18" charset="0"/>
              </a:rPr>
              <a:t>True Negatives</a:t>
            </a:r>
            <a:endParaRPr lang="en-US" sz="1750" dirty="0">
              <a:latin typeface="Times New Roman" panose="02020603050405020304" pitchFamily="18" charset="0"/>
              <a:cs typeface="Times New Roman" panose="02020603050405020304" pitchFamily="18" charset="0"/>
            </a:endParaRPr>
          </a:p>
        </p:txBody>
      </p:sp>
      <p:sp>
        <p:nvSpPr>
          <p:cNvPr id="9" name="Text 6"/>
          <p:cNvSpPr/>
          <p:nvPr/>
        </p:nvSpPr>
        <p:spPr>
          <a:xfrm>
            <a:off x="1359456" y="3530084"/>
            <a:ext cx="7004447" cy="285274"/>
          </a:xfrm>
          <a:prstGeom prst="rect">
            <a:avLst/>
          </a:prstGeom>
          <a:noFill/>
          <a:ln/>
        </p:spPr>
        <p:txBody>
          <a:bodyPr wrap="none" lIns="0" tIns="0" rIns="0" bIns="0" rtlCol="0" anchor="t"/>
          <a:lstStyle/>
          <a:p>
            <a:pPr marL="0" indent="0" algn="l">
              <a:lnSpc>
                <a:spcPts val="22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The model correctly identified 4846 authentic audio samples as real.</a:t>
            </a:r>
            <a:endParaRPr lang="en-US" sz="1400" dirty="0">
              <a:latin typeface="Times New Roman" panose="02020603050405020304" pitchFamily="18" charset="0"/>
              <a:cs typeface="Times New Roman" panose="02020603050405020304" pitchFamily="18" charset="0"/>
            </a:endParaRPr>
          </a:p>
        </p:txBody>
      </p:sp>
      <p:sp>
        <p:nvSpPr>
          <p:cNvPr id="10" name="Shape 7"/>
          <p:cNvSpPr/>
          <p:nvPr/>
        </p:nvSpPr>
        <p:spPr>
          <a:xfrm>
            <a:off x="780098" y="4171950"/>
            <a:ext cx="401122" cy="401122"/>
          </a:xfrm>
          <a:prstGeom prst="roundRect">
            <a:avLst>
              <a:gd name="adj" fmla="val 18672"/>
            </a:avLst>
          </a:prstGeom>
          <a:solidFill>
            <a:srgbClr val="31136C"/>
          </a:solidFill>
          <a:ln w="7620">
            <a:solidFill>
              <a:srgbClr val="4A2C85"/>
            </a:solidFill>
            <a:prstDash val="solid"/>
          </a:ln>
        </p:spPr>
      </p:sp>
      <p:sp>
        <p:nvSpPr>
          <p:cNvPr id="12" name="Text 8"/>
          <p:cNvSpPr/>
          <p:nvPr/>
        </p:nvSpPr>
        <p:spPr>
          <a:xfrm>
            <a:off x="1359456" y="4233148"/>
            <a:ext cx="2228969" cy="278606"/>
          </a:xfrm>
          <a:prstGeom prst="rect">
            <a:avLst/>
          </a:prstGeom>
          <a:noFill/>
          <a:ln/>
        </p:spPr>
        <p:txBody>
          <a:bodyPr wrap="none" lIns="0" tIns="0" rIns="0" bIns="0" rtlCol="0" anchor="t"/>
          <a:lstStyle/>
          <a:p>
            <a:pPr marL="0" indent="0" algn="l">
              <a:lnSpc>
                <a:spcPts val="2150"/>
              </a:lnSpc>
              <a:buNone/>
            </a:pPr>
            <a:r>
              <a:rPr lang="en-US" sz="1750" dirty="0">
                <a:solidFill>
                  <a:srgbClr val="DCD7E5"/>
                </a:solidFill>
                <a:latin typeface="Times New Roman" panose="02020603050405020304" pitchFamily="18" charset="0"/>
                <a:ea typeface="Montserrat" pitchFamily="34" charset="-122"/>
                <a:cs typeface="Times New Roman" panose="02020603050405020304" pitchFamily="18" charset="0"/>
              </a:rPr>
              <a:t>False Positives</a:t>
            </a:r>
            <a:endParaRPr lang="en-US" sz="1750" dirty="0">
              <a:latin typeface="Times New Roman" panose="02020603050405020304" pitchFamily="18" charset="0"/>
              <a:cs typeface="Times New Roman" panose="02020603050405020304" pitchFamily="18" charset="0"/>
            </a:endParaRPr>
          </a:p>
        </p:txBody>
      </p:sp>
      <p:sp>
        <p:nvSpPr>
          <p:cNvPr id="13" name="Text 9"/>
          <p:cNvSpPr/>
          <p:nvPr/>
        </p:nvSpPr>
        <p:spPr>
          <a:xfrm>
            <a:off x="1359456" y="4618673"/>
            <a:ext cx="7004447" cy="285274"/>
          </a:xfrm>
          <a:prstGeom prst="rect">
            <a:avLst/>
          </a:prstGeom>
          <a:noFill/>
          <a:ln/>
        </p:spPr>
        <p:txBody>
          <a:bodyPr wrap="none" lIns="0" tIns="0" rIns="0" bIns="0" rtlCol="0" anchor="t"/>
          <a:lstStyle/>
          <a:p>
            <a:pPr marL="0" indent="0" algn="l">
              <a:lnSpc>
                <a:spcPts val="22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The model incorrectly classified 112 authentic audio samples as fake.</a:t>
            </a:r>
            <a:endParaRPr lang="en-US" sz="1400" dirty="0">
              <a:latin typeface="Times New Roman" panose="02020603050405020304" pitchFamily="18" charset="0"/>
              <a:cs typeface="Times New Roman" panose="02020603050405020304" pitchFamily="18" charset="0"/>
            </a:endParaRPr>
          </a:p>
        </p:txBody>
      </p:sp>
      <p:sp>
        <p:nvSpPr>
          <p:cNvPr id="14" name="Shape 10"/>
          <p:cNvSpPr/>
          <p:nvPr/>
        </p:nvSpPr>
        <p:spPr>
          <a:xfrm>
            <a:off x="780098" y="5260538"/>
            <a:ext cx="401122" cy="401122"/>
          </a:xfrm>
          <a:prstGeom prst="roundRect">
            <a:avLst>
              <a:gd name="adj" fmla="val 18672"/>
            </a:avLst>
          </a:prstGeom>
          <a:solidFill>
            <a:srgbClr val="31136C"/>
          </a:solidFill>
          <a:ln w="7620">
            <a:solidFill>
              <a:srgbClr val="4A2C85"/>
            </a:solidFill>
            <a:prstDash val="solid"/>
          </a:ln>
        </p:spPr>
      </p:sp>
      <p:sp>
        <p:nvSpPr>
          <p:cNvPr id="15" name="Text 11"/>
          <p:cNvSpPr/>
          <p:nvPr/>
        </p:nvSpPr>
        <p:spPr>
          <a:xfrm>
            <a:off x="1359456" y="5321737"/>
            <a:ext cx="2228969" cy="278606"/>
          </a:xfrm>
          <a:prstGeom prst="rect">
            <a:avLst/>
          </a:prstGeom>
          <a:noFill/>
          <a:ln/>
        </p:spPr>
        <p:txBody>
          <a:bodyPr wrap="none" lIns="0" tIns="0" rIns="0" bIns="0" rtlCol="0" anchor="t"/>
          <a:lstStyle/>
          <a:p>
            <a:pPr marL="0" indent="0" algn="l">
              <a:lnSpc>
                <a:spcPts val="2150"/>
              </a:lnSpc>
              <a:buNone/>
            </a:pPr>
            <a:r>
              <a:rPr lang="en-US" sz="1750" dirty="0">
                <a:solidFill>
                  <a:srgbClr val="DCD7E5"/>
                </a:solidFill>
                <a:latin typeface="Times New Roman" panose="02020603050405020304" pitchFamily="18" charset="0"/>
                <a:ea typeface="Montserrat" pitchFamily="34" charset="-122"/>
                <a:cs typeface="Times New Roman" panose="02020603050405020304" pitchFamily="18" charset="0"/>
              </a:rPr>
              <a:t>False Negatives</a:t>
            </a:r>
            <a:endParaRPr lang="en-US" sz="1750" dirty="0">
              <a:latin typeface="Times New Roman" panose="02020603050405020304" pitchFamily="18" charset="0"/>
              <a:cs typeface="Times New Roman" panose="02020603050405020304" pitchFamily="18" charset="0"/>
            </a:endParaRPr>
          </a:p>
        </p:txBody>
      </p:sp>
      <p:sp>
        <p:nvSpPr>
          <p:cNvPr id="16" name="Text 12"/>
          <p:cNvSpPr/>
          <p:nvPr/>
        </p:nvSpPr>
        <p:spPr>
          <a:xfrm>
            <a:off x="1359456" y="5707261"/>
            <a:ext cx="7004447" cy="285274"/>
          </a:xfrm>
          <a:prstGeom prst="rect">
            <a:avLst/>
          </a:prstGeom>
          <a:noFill/>
          <a:ln/>
        </p:spPr>
        <p:txBody>
          <a:bodyPr wrap="none" lIns="0" tIns="0" rIns="0" bIns="0" rtlCol="0" anchor="t"/>
          <a:lstStyle/>
          <a:p>
            <a:pPr marL="0" indent="0" algn="l">
              <a:lnSpc>
                <a:spcPts val="22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The model incorrectly classified 234 deepfake audio samples as real.</a:t>
            </a:r>
            <a:endParaRPr lang="en-US" sz="1400" dirty="0">
              <a:latin typeface="Times New Roman" panose="02020603050405020304" pitchFamily="18" charset="0"/>
              <a:cs typeface="Times New Roman" panose="02020603050405020304" pitchFamily="18" charset="0"/>
            </a:endParaRPr>
          </a:p>
        </p:txBody>
      </p:sp>
      <p:sp>
        <p:nvSpPr>
          <p:cNvPr id="17" name="Text 13"/>
          <p:cNvSpPr/>
          <p:nvPr/>
        </p:nvSpPr>
        <p:spPr>
          <a:xfrm>
            <a:off x="780098" y="6193036"/>
            <a:ext cx="7583805" cy="1426369"/>
          </a:xfrm>
          <a:prstGeom prst="rect">
            <a:avLst/>
          </a:prstGeom>
          <a:noFill/>
          <a:ln/>
        </p:spPr>
        <p:txBody>
          <a:bodyPr wrap="square" lIns="0" tIns="0" rIns="0" bIns="0" rtlCol="0" anchor="t"/>
          <a:lstStyle/>
          <a:p>
            <a:pPr marL="0" indent="0" algn="l">
              <a:lnSpc>
                <a:spcPts val="22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The confusion matrix provides a detailed breakdown of the model's predictions, showing the number of correct and incorrect classifications for each class. With high numbers of true positives and true negatives, and low numbers of false positives and false negatives, the matrix confirms the model's strong performance in distinguishing between real and deepfake audio recordings.</a:t>
            </a:r>
            <a:endParaRPr lang="en-US" sz="1400" dirty="0">
              <a:latin typeface="Times New Roman" panose="02020603050405020304" pitchFamily="18" charset="0"/>
              <a:cs typeface="Times New Roman" panose="02020603050405020304" pitchFamily="18" charset="0"/>
            </a:endParaRPr>
          </a:p>
        </p:txBody>
      </p:sp>
      <p:pic>
        <p:nvPicPr>
          <p:cNvPr id="18" name="Content Placeholder 3">
            <a:extLst>
              <a:ext uri="{FF2B5EF4-FFF2-40B4-BE49-F238E27FC236}">
                <a16:creationId xmlns:a16="http://schemas.microsoft.com/office/drawing/2014/main" xmlns="" id="{56FE52B1-BB11-C353-94DB-D3F30A722D37}"/>
              </a:ext>
            </a:extLst>
          </p:cNvPr>
          <p:cNvPicPr>
            <a:picLocks noChangeAspect="1"/>
          </p:cNvPicPr>
          <p:nvPr/>
        </p:nvPicPr>
        <p:blipFill>
          <a:blip r:embed="rId3"/>
          <a:stretch>
            <a:fillRect/>
          </a:stretch>
        </p:blipFill>
        <p:spPr>
          <a:xfrm>
            <a:off x="6506812" y="1539380"/>
            <a:ext cx="5792535" cy="4538740"/>
          </a:xfrm>
          <a:prstGeom prst="rect">
            <a:avLst/>
          </a:prstGeom>
          <a:effectLst>
            <a:outerShdw blurRad="63500" sx="102000" sy="102000" algn="ctr" rotWithShape="0">
              <a:schemeClr val="tx1">
                <a:alpha val="40000"/>
              </a:schemeClr>
            </a:outerShdw>
          </a:effectLst>
        </p:spPr>
      </p:pic>
    </p:spTree>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ajvi\Pictures\Screenshots\Screenshot 2025-06-10 102059.png"/>
          <p:cNvPicPr>
            <a:picLocks noChangeAspect="1" noChangeArrowheads="1"/>
          </p:cNvPicPr>
          <p:nvPr/>
        </p:nvPicPr>
        <p:blipFill>
          <a:blip r:embed="rId2"/>
          <a:srcRect/>
          <a:stretch>
            <a:fillRect/>
          </a:stretch>
        </p:blipFill>
        <p:spPr bwMode="auto">
          <a:xfrm>
            <a:off x="1474788" y="749300"/>
            <a:ext cx="12192000" cy="68580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ajvi\Pictures\Screenshots\Screenshot 2025-06-10 102120.png"/>
          <p:cNvPicPr>
            <a:picLocks noChangeAspect="1" noChangeArrowheads="1"/>
          </p:cNvPicPr>
          <p:nvPr/>
        </p:nvPicPr>
        <p:blipFill>
          <a:blip r:embed="rId2"/>
          <a:srcRect/>
          <a:stretch>
            <a:fillRect/>
          </a:stretch>
        </p:blipFill>
        <p:spPr bwMode="auto">
          <a:xfrm>
            <a:off x="1027113" y="654235"/>
            <a:ext cx="12192000" cy="68580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4731"/>
            <a:ext cx="5387102" cy="673418"/>
          </a:xfrm>
          <a:prstGeom prst="rect">
            <a:avLst/>
          </a:prstGeom>
          <a:noFill/>
          <a:ln/>
        </p:spPr>
        <p:txBody>
          <a:bodyPr wrap="none" lIns="0" tIns="0" rIns="0" bIns="0" rtlCol="0" anchor="t"/>
          <a:lstStyle/>
          <a:p>
            <a:pPr marL="0" indent="0" algn="l">
              <a:lnSpc>
                <a:spcPts val="53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Introduction</a:t>
            </a:r>
            <a:endParaRPr lang="en-US" sz="240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1701284"/>
            <a:ext cx="3670578" cy="3317200"/>
          </a:xfrm>
          <a:prstGeom prst="roundRect">
            <a:avLst>
              <a:gd name="adj" fmla="val 2728"/>
            </a:avLst>
          </a:prstGeom>
          <a:solidFill>
            <a:srgbClr val="31136C"/>
          </a:solidFill>
          <a:ln w="7620">
            <a:solidFill>
              <a:srgbClr val="4A2C85"/>
            </a:solidFill>
            <a:prstDash val="solid"/>
          </a:ln>
        </p:spPr>
      </p:sp>
      <p:sp>
        <p:nvSpPr>
          <p:cNvPr id="5" name="Text 2"/>
          <p:cNvSpPr/>
          <p:nvPr/>
        </p:nvSpPr>
        <p:spPr>
          <a:xfrm>
            <a:off x="6503194" y="1924288"/>
            <a:ext cx="3224570" cy="673179"/>
          </a:xfrm>
          <a:prstGeom prst="rect">
            <a:avLst/>
          </a:prstGeom>
          <a:noFill/>
          <a:ln/>
        </p:spPr>
        <p:txBody>
          <a:bodyPr wrap="square" lIns="0" tIns="0" rIns="0" bIns="0" rtlCol="0" anchor="t"/>
          <a:lstStyle/>
          <a:p>
            <a:pPr marL="0" indent="0" algn="l">
              <a:lnSpc>
                <a:spcPts val="265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Deepfake Audio Technology</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6503194" y="2726650"/>
            <a:ext cx="3224570" cy="2068830"/>
          </a:xfrm>
          <a:prstGeom prst="rect">
            <a:avLst/>
          </a:prstGeom>
          <a:noFill/>
          <a:ln/>
        </p:spPr>
        <p:txBody>
          <a:bodyPr wrap="square" lIns="0" tIns="0" rIns="0" bIns="0" rtlCol="0" anchor="t"/>
          <a:lstStyle/>
          <a:p>
            <a:pPr marL="0" indent="0" algn="l">
              <a:lnSpc>
                <a:spcPts val="270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Deepfake audio, a technology that uses artificial intelligence to generate synthetic voices that closely mimic real human speech, has become increasingly sophisticated and widespread.</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10166152" y="1701284"/>
            <a:ext cx="3670578" cy="3317200"/>
          </a:xfrm>
          <a:prstGeom prst="roundRect">
            <a:avLst>
              <a:gd name="adj" fmla="val 2728"/>
            </a:avLst>
          </a:prstGeom>
          <a:solidFill>
            <a:srgbClr val="31136C"/>
          </a:solidFill>
          <a:ln w="7620">
            <a:solidFill>
              <a:srgbClr val="4A2C85"/>
            </a:solidFill>
            <a:prstDash val="solid"/>
          </a:ln>
        </p:spPr>
      </p:sp>
      <p:sp>
        <p:nvSpPr>
          <p:cNvPr id="8" name="Text 5"/>
          <p:cNvSpPr/>
          <p:nvPr/>
        </p:nvSpPr>
        <p:spPr>
          <a:xfrm>
            <a:off x="10389156" y="1924288"/>
            <a:ext cx="3224570" cy="673179"/>
          </a:xfrm>
          <a:prstGeom prst="rect">
            <a:avLst/>
          </a:prstGeom>
          <a:noFill/>
          <a:ln/>
        </p:spPr>
        <p:txBody>
          <a:bodyPr wrap="square" lIns="0" tIns="0" rIns="0" bIns="0" rtlCol="0" anchor="t"/>
          <a:lstStyle/>
          <a:p>
            <a:pPr marL="0" indent="0" algn="l">
              <a:lnSpc>
                <a:spcPts val="265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Audio Data Manipulation</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10389156" y="2726650"/>
            <a:ext cx="3224570" cy="2068830"/>
          </a:xfrm>
          <a:prstGeom prst="rect">
            <a:avLst/>
          </a:prstGeom>
          <a:noFill/>
          <a:ln/>
        </p:spPr>
        <p:txBody>
          <a:bodyPr wrap="square" lIns="0" tIns="0" rIns="0" bIns="0" rtlCol="0" anchor="t"/>
          <a:lstStyle/>
          <a:p>
            <a:pPr marL="0" indent="0" algn="l">
              <a:lnSpc>
                <a:spcPts val="270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By manipulating audio data, deepfake technology can create convincing counterfeit recordings of individuals, often making it difficult to distinguish between authentic and fabricated voices.</a:t>
            </a:r>
            <a:endParaRPr lang="en-US" dirty="0">
              <a:latin typeface="Times New Roman" panose="02020603050405020304" pitchFamily="18" charset="0"/>
              <a:cs typeface="Times New Roman" panose="02020603050405020304" pitchFamily="18" charset="0"/>
            </a:endParaRPr>
          </a:p>
        </p:txBody>
      </p:sp>
      <p:sp>
        <p:nvSpPr>
          <p:cNvPr id="10" name="Shape 7"/>
          <p:cNvSpPr/>
          <p:nvPr/>
        </p:nvSpPr>
        <p:spPr>
          <a:xfrm>
            <a:off x="6280190" y="5233868"/>
            <a:ext cx="7556421" cy="2291001"/>
          </a:xfrm>
          <a:prstGeom prst="roundRect">
            <a:avLst>
              <a:gd name="adj" fmla="val 3950"/>
            </a:avLst>
          </a:prstGeom>
          <a:solidFill>
            <a:srgbClr val="31136C"/>
          </a:solidFill>
          <a:ln w="7620">
            <a:solidFill>
              <a:srgbClr val="4A2C85"/>
            </a:solidFill>
            <a:prstDash val="solid"/>
          </a:ln>
        </p:spPr>
      </p:sp>
      <p:sp>
        <p:nvSpPr>
          <p:cNvPr id="11" name="Text 8"/>
          <p:cNvSpPr/>
          <p:nvPr/>
        </p:nvSpPr>
        <p:spPr>
          <a:xfrm>
            <a:off x="6503194" y="5456873"/>
            <a:ext cx="3257074" cy="336590"/>
          </a:xfrm>
          <a:prstGeom prst="rect">
            <a:avLst/>
          </a:prstGeom>
          <a:noFill/>
          <a:ln/>
        </p:spPr>
        <p:txBody>
          <a:bodyPr wrap="none" lIns="0" tIns="0" rIns="0" bIns="0" rtlCol="0" anchor="t"/>
          <a:lstStyle/>
          <a:p>
            <a:pPr marL="0" indent="0" algn="l">
              <a:lnSpc>
                <a:spcPts val="265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Cross-Sector Challenges</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6503194" y="5922645"/>
            <a:ext cx="7110412" cy="1379220"/>
          </a:xfrm>
          <a:prstGeom prst="rect">
            <a:avLst/>
          </a:prstGeom>
          <a:noFill/>
          <a:ln/>
        </p:spPr>
        <p:txBody>
          <a:bodyPr wrap="square" lIns="0" tIns="0" rIns="0" bIns="0" rtlCol="0" anchor="t"/>
          <a:lstStyle/>
          <a:p>
            <a:pPr marL="0" indent="0" algn="l">
              <a:lnSpc>
                <a:spcPts val="270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This advancement poses significant challenges across various sectors, including security, media, and finance, as it can be used for malicious purposes such as impersonation, spreading misinformation, and committing fraud.</a:t>
            </a:r>
            <a:endParaRPr lang="en-US" dirty="0">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xmlns="" id="{6827FDCC-B13C-4C90-E987-8151E694C36A}"/>
              </a:ext>
            </a:extLst>
          </p:cNvPr>
          <p:cNvSpPr/>
          <p:nvPr/>
        </p:nvSpPr>
        <p:spPr>
          <a:xfrm>
            <a:off x="3474720" y="381000"/>
            <a:ext cx="2011680" cy="323731"/>
          </a:xfrm>
          <a:prstGeom prst="roundRect">
            <a:avLst/>
          </a:prstGeom>
          <a:solidFill>
            <a:srgbClr val="171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rajvi\Pictures\Screenshots\Screenshot 2025-06-10 102324.png"/>
          <p:cNvPicPr>
            <a:picLocks noChangeAspect="1" noChangeArrowheads="1"/>
          </p:cNvPicPr>
          <p:nvPr/>
        </p:nvPicPr>
        <p:blipFill>
          <a:blip r:embed="rId2"/>
          <a:srcRect/>
          <a:stretch>
            <a:fillRect/>
          </a:stretch>
        </p:blipFill>
        <p:spPr bwMode="auto">
          <a:xfrm>
            <a:off x="1452784" y="760413"/>
            <a:ext cx="12192000" cy="68580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rajvi\Pictures\Screenshots\Screenshot 2025-06-10 102402.png"/>
          <p:cNvPicPr>
            <a:picLocks noChangeAspect="1" noChangeArrowheads="1"/>
          </p:cNvPicPr>
          <p:nvPr/>
        </p:nvPicPr>
        <p:blipFill>
          <a:blip r:embed="rId2"/>
          <a:srcRect/>
          <a:stretch>
            <a:fillRect/>
          </a:stretch>
        </p:blipFill>
        <p:spPr bwMode="auto">
          <a:xfrm>
            <a:off x="1092200" y="728663"/>
            <a:ext cx="12192000" cy="68580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rajvi\Pictures\Screenshots\Screenshot 2025-06-10 102448.png"/>
          <p:cNvPicPr>
            <a:picLocks noChangeAspect="1" noChangeArrowheads="1"/>
          </p:cNvPicPr>
          <p:nvPr/>
        </p:nvPicPr>
        <p:blipFill>
          <a:blip r:embed="rId2"/>
          <a:srcRect/>
          <a:stretch>
            <a:fillRect/>
          </a:stretch>
        </p:blipFill>
        <p:spPr bwMode="auto">
          <a:xfrm>
            <a:off x="1123950" y="674688"/>
            <a:ext cx="12192000" cy="68580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934998"/>
            <a:ext cx="3969425" cy="496133"/>
          </a:xfrm>
          <a:prstGeom prst="rect">
            <a:avLst/>
          </a:prstGeom>
          <a:noFill/>
          <a:ln/>
        </p:spPr>
        <p:txBody>
          <a:bodyPr wrap="none" lIns="0" tIns="0" rIns="0" bIns="0" rtlCol="0" anchor="t"/>
          <a:lstStyle/>
          <a:p>
            <a:pPr marL="0" indent="0" algn="l">
              <a:lnSpc>
                <a:spcPts val="39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References</a:t>
            </a:r>
            <a:endParaRPr lang="en-US" sz="2400" dirty="0">
              <a:latin typeface="Times New Roman" panose="02020603050405020304" pitchFamily="18" charset="0"/>
              <a:cs typeface="Times New Roman" panose="02020603050405020304" pitchFamily="18" charset="0"/>
            </a:endParaRPr>
          </a:p>
        </p:txBody>
      </p:sp>
      <p:sp>
        <p:nvSpPr>
          <p:cNvPr id="3" name="Shape 1"/>
          <p:cNvSpPr/>
          <p:nvPr/>
        </p:nvSpPr>
        <p:spPr>
          <a:xfrm>
            <a:off x="972383" y="1748671"/>
            <a:ext cx="22860" cy="5545812"/>
          </a:xfrm>
          <a:prstGeom prst="roundRect">
            <a:avLst>
              <a:gd name="adj" fmla="val 291721"/>
            </a:avLst>
          </a:prstGeom>
          <a:solidFill>
            <a:srgbClr val="4A2C85"/>
          </a:solidFill>
          <a:ln/>
        </p:spPr>
      </p:sp>
      <p:sp>
        <p:nvSpPr>
          <p:cNvPr id="4" name="Shape 2"/>
          <p:cNvSpPr/>
          <p:nvPr/>
        </p:nvSpPr>
        <p:spPr>
          <a:xfrm>
            <a:off x="1128117" y="1915835"/>
            <a:ext cx="476250" cy="22860"/>
          </a:xfrm>
          <a:prstGeom prst="roundRect">
            <a:avLst>
              <a:gd name="adj" fmla="val 291721"/>
            </a:avLst>
          </a:prstGeom>
          <a:solidFill>
            <a:srgbClr val="4A2C85"/>
          </a:solidFill>
          <a:ln/>
        </p:spPr>
      </p:sp>
      <p:sp>
        <p:nvSpPr>
          <p:cNvPr id="5" name="Shape 3"/>
          <p:cNvSpPr/>
          <p:nvPr/>
        </p:nvSpPr>
        <p:spPr>
          <a:xfrm>
            <a:off x="793790" y="1748671"/>
            <a:ext cx="357188" cy="357188"/>
          </a:xfrm>
          <a:prstGeom prst="roundRect">
            <a:avLst>
              <a:gd name="adj" fmla="val 18670"/>
            </a:avLst>
          </a:prstGeom>
          <a:solidFill>
            <a:srgbClr val="31136C"/>
          </a:solidFill>
          <a:ln w="7620">
            <a:solidFill>
              <a:srgbClr val="4A2C85"/>
            </a:solidFill>
            <a:prstDash val="solid"/>
          </a:ln>
        </p:spPr>
      </p:sp>
      <p:sp>
        <p:nvSpPr>
          <p:cNvPr id="6" name="Text 4"/>
          <p:cNvSpPr/>
          <p:nvPr/>
        </p:nvSpPr>
        <p:spPr>
          <a:xfrm>
            <a:off x="853321" y="1778437"/>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DCD7E5"/>
                </a:solidFill>
                <a:latin typeface="Times New Roman" panose="02020603050405020304" pitchFamily="18" charset="0"/>
                <a:ea typeface="Montserrat" pitchFamily="34" charset="-122"/>
                <a:cs typeface="Times New Roman" panose="02020603050405020304" pitchFamily="18" charset="0"/>
              </a:rPr>
              <a:t>1</a:t>
            </a:r>
            <a:endParaRPr lang="en-US" sz="1850" dirty="0">
              <a:latin typeface="Times New Roman" panose="02020603050405020304" pitchFamily="18" charset="0"/>
              <a:cs typeface="Times New Roman" panose="02020603050405020304" pitchFamily="18" charset="0"/>
            </a:endParaRPr>
          </a:p>
        </p:txBody>
      </p:sp>
      <p:sp>
        <p:nvSpPr>
          <p:cNvPr id="7" name="Text 5"/>
          <p:cNvSpPr/>
          <p:nvPr/>
        </p:nvSpPr>
        <p:spPr>
          <a:xfrm>
            <a:off x="1766292" y="1803202"/>
            <a:ext cx="7885390" cy="248007"/>
          </a:xfrm>
          <a:prstGeom prst="rect">
            <a:avLst/>
          </a:prstGeom>
          <a:noFill/>
          <a:ln/>
        </p:spPr>
        <p:txBody>
          <a:bodyPr wrap="none" lIns="0" tIns="0" rIns="0" bIns="0" rtlCol="0" anchor="t"/>
          <a:lstStyle/>
          <a:p>
            <a:pPr marL="0" indent="0" algn="l">
              <a:lnSpc>
                <a:spcPts val="1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 Mixture of Experts Fusion for Fake Audio Detection Using Frozen wav2vec 2.0</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1766292" y="2146459"/>
            <a:ext cx="12070318" cy="508159"/>
          </a:xfrm>
          <a:prstGeom prst="rect">
            <a:avLst/>
          </a:prstGeom>
          <a:noFill/>
          <a:ln/>
        </p:spPr>
        <p:txBody>
          <a:bodyPr wrap="square" lIns="0" tIns="0" rIns="0" bIns="0" rtlCol="0" anchor="t"/>
          <a:lstStyle/>
          <a:p>
            <a:pPr marL="0" indent="0" algn="l">
              <a:lnSpc>
                <a:spcPts val="20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Zhiyong Wang, Ruibo Fu, Zhengqi Wen, Jianhua Tao, Xiaopeng Wang1, Yuankun Xie, Xin Qi, Shuchen Shi, Yi Lu, Yukun Liu, Chenxing Li, Xuefei Liu, Guanjun Li; 2024/9/18; arXiv preprint arXiv:2409.11909</a:t>
            </a:r>
            <a:endParaRPr lang="en-US" sz="1400" dirty="0">
              <a:latin typeface="Times New Roman" panose="02020603050405020304" pitchFamily="18" charset="0"/>
              <a:cs typeface="Times New Roman" panose="02020603050405020304" pitchFamily="18" charset="0"/>
            </a:endParaRPr>
          </a:p>
        </p:txBody>
      </p:sp>
      <p:sp>
        <p:nvSpPr>
          <p:cNvPr id="9" name="Shape 7"/>
          <p:cNvSpPr/>
          <p:nvPr/>
        </p:nvSpPr>
        <p:spPr>
          <a:xfrm>
            <a:off x="1128117" y="3139321"/>
            <a:ext cx="476250" cy="22860"/>
          </a:xfrm>
          <a:prstGeom prst="roundRect">
            <a:avLst>
              <a:gd name="adj" fmla="val 291721"/>
            </a:avLst>
          </a:prstGeom>
          <a:solidFill>
            <a:srgbClr val="4A2C85"/>
          </a:solidFill>
          <a:ln/>
        </p:spPr>
      </p:sp>
      <p:sp>
        <p:nvSpPr>
          <p:cNvPr id="10" name="Shape 8"/>
          <p:cNvSpPr/>
          <p:nvPr/>
        </p:nvSpPr>
        <p:spPr>
          <a:xfrm>
            <a:off x="793790" y="2972157"/>
            <a:ext cx="357188" cy="357188"/>
          </a:xfrm>
          <a:prstGeom prst="roundRect">
            <a:avLst>
              <a:gd name="adj" fmla="val 18670"/>
            </a:avLst>
          </a:prstGeom>
          <a:solidFill>
            <a:srgbClr val="31136C"/>
          </a:solidFill>
          <a:ln w="7620">
            <a:solidFill>
              <a:srgbClr val="4A2C85"/>
            </a:solidFill>
            <a:prstDash val="solid"/>
          </a:ln>
        </p:spPr>
      </p:sp>
      <p:sp>
        <p:nvSpPr>
          <p:cNvPr id="11" name="Text 9"/>
          <p:cNvSpPr/>
          <p:nvPr/>
        </p:nvSpPr>
        <p:spPr>
          <a:xfrm>
            <a:off x="853321" y="3001923"/>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DCD7E5"/>
                </a:solidFill>
                <a:latin typeface="Times New Roman" panose="02020603050405020304" pitchFamily="18" charset="0"/>
                <a:ea typeface="Montserrat" pitchFamily="34" charset="-122"/>
                <a:cs typeface="Times New Roman" panose="02020603050405020304" pitchFamily="18" charset="0"/>
              </a:rPr>
              <a:t>2</a:t>
            </a:r>
            <a:endParaRPr lang="en-US" sz="1850" dirty="0">
              <a:latin typeface="Times New Roman" panose="02020603050405020304" pitchFamily="18" charset="0"/>
              <a:cs typeface="Times New Roman" panose="02020603050405020304" pitchFamily="18" charset="0"/>
            </a:endParaRPr>
          </a:p>
        </p:txBody>
      </p:sp>
      <p:sp>
        <p:nvSpPr>
          <p:cNvPr id="12" name="Text 10"/>
          <p:cNvSpPr/>
          <p:nvPr/>
        </p:nvSpPr>
        <p:spPr>
          <a:xfrm>
            <a:off x="1766292" y="3026688"/>
            <a:ext cx="5067062" cy="248007"/>
          </a:xfrm>
          <a:prstGeom prst="rect">
            <a:avLst/>
          </a:prstGeom>
          <a:noFill/>
          <a:ln/>
        </p:spPr>
        <p:txBody>
          <a:bodyPr wrap="none" lIns="0" tIns="0" rIns="0" bIns="0" rtlCol="0" anchor="t"/>
          <a:lstStyle/>
          <a:p>
            <a:pPr marL="0" indent="0" algn="l">
              <a:lnSpc>
                <a:spcPts val="1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 Open Challenges in Synthetic Speech Detection</a:t>
            </a:r>
            <a:endParaRPr lang="en-US" sz="1600" dirty="0">
              <a:latin typeface="Times New Roman" panose="02020603050405020304" pitchFamily="18" charset="0"/>
              <a:cs typeface="Times New Roman" panose="02020603050405020304" pitchFamily="18" charset="0"/>
            </a:endParaRPr>
          </a:p>
        </p:txBody>
      </p:sp>
      <p:sp>
        <p:nvSpPr>
          <p:cNvPr id="13" name="Text 11"/>
          <p:cNvSpPr/>
          <p:nvPr/>
        </p:nvSpPr>
        <p:spPr>
          <a:xfrm>
            <a:off x="1766292" y="3369945"/>
            <a:ext cx="12070318" cy="508159"/>
          </a:xfrm>
          <a:prstGeom prst="rect">
            <a:avLst/>
          </a:prstGeom>
          <a:noFill/>
          <a:ln/>
        </p:spPr>
        <p:txBody>
          <a:bodyPr wrap="square" lIns="0" tIns="0" rIns="0" bIns="0" rtlCol="0" anchor="t"/>
          <a:lstStyle/>
          <a:p>
            <a:pPr marL="0" indent="0" algn="l">
              <a:lnSpc>
                <a:spcPts val="20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Cuccovillo, Christoforos Papastergiopoulos, Anastasios Vafeiadis, Artem Yaroshchuk, Patrick Aichroth, Konstantinos Votis, and Dimitrios Tzovaras; arXiv:2209.07180v3 [eess.AS] 26 Jan 2023</a:t>
            </a:r>
            <a:endParaRPr lang="en-US" sz="1400" dirty="0">
              <a:latin typeface="Times New Roman" panose="02020603050405020304" pitchFamily="18" charset="0"/>
              <a:cs typeface="Times New Roman" panose="02020603050405020304" pitchFamily="18" charset="0"/>
            </a:endParaRPr>
          </a:p>
        </p:txBody>
      </p:sp>
      <p:sp>
        <p:nvSpPr>
          <p:cNvPr id="14" name="Shape 12"/>
          <p:cNvSpPr/>
          <p:nvPr/>
        </p:nvSpPr>
        <p:spPr>
          <a:xfrm>
            <a:off x="1128117" y="4362807"/>
            <a:ext cx="476250" cy="22860"/>
          </a:xfrm>
          <a:prstGeom prst="roundRect">
            <a:avLst>
              <a:gd name="adj" fmla="val 291721"/>
            </a:avLst>
          </a:prstGeom>
          <a:solidFill>
            <a:srgbClr val="4A2C85"/>
          </a:solidFill>
          <a:ln/>
        </p:spPr>
      </p:sp>
      <p:sp>
        <p:nvSpPr>
          <p:cNvPr id="15" name="Shape 13"/>
          <p:cNvSpPr/>
          <p:nvPr/>
        </p:nvSpPr>
        <p:spPr>
          <a:xfrm>
            <a:off x="793790" y="4195643"/>
            <a:ext cx="357188" cy="357188"/>
          </a:xfrm>
          <a:prstGeom prst="roundRect">
            <a:avLst>
              <a:gd name="adj" fmla="val 18670"/>
            </a:avLst>
          </a:prstGeom>
          <a:solidFill>
            <a:srgbClr val="31136C"/>
          </a:solidFill>
          <a:ln w="7620">
            <a:solidFill>
              <a:srgbClr val="4A2C85"/>
            </a:solidFill>
            <a:prstDash val="solid"/>
          </a:ln>
        </p:spPr>
      </p:sp>
      <p:sp>
        <p:nvSpPr>
          <p:cNvPr id="16" name="Text 14"/>
          <p:cNvSpPr/>
          <p:nvPr/>
        </p:nvSpPr>
        <p:spPr>
          <a:xfrm>
            <a:off x="853321" y="4225409"/>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DCD7E5"/>
                </a:solidFill>
                <a:latin typeface="Times New Roman" panose="02020603050405020304" pitchFamily="18" charset="0"/>
                <a:ea typeface="Montserrat" pitchFamily="34" charset="-122"/>
                <a:cs typeface="Times New Roman" panose="02020603050405020304" pitchFamily="18" charset="0"/>
              </a:rPr>
              <a:t>3</a:t>
            </a:r>
            <a:endParaRPr lang="en-US" sz="1850" dirty="0">
              <a:latin typeface="Times New Roman" panose="02020603050405020304" pitchFamily="18" charset="0"/>
              <a:cs typeface="Times New Roman" panose="02020603050405020304" pitchFamily="18" charset="0"/>
            </a:endParaRPr>
          </a:p>
        </p:txBody>
      </p:sp>
      <p:sp>
        <p:nvSpPr>
          <p:cNvPr id="17" name="Text 15"/>
          <p:cNvSpPr/>
          <p:nvPr/>
        </p:nvSpPr>
        <p:spPr>
          <a:xfrm>
            <a:off x="1766292" y="4250174"/>
            <a:ext cx="11802785" cy="248007"/>
          </a:xfrm>
          <a:prstGeom prst="rect">
            <a:avLst/>
          </a:prstGeom>
          <a:noFill/>
          <a:ln/>
        </p:spPr>
        <p:txBody>
          <a:bodyPr wrap="none" lIns="0" tIns="0" rIns="0" bIns="0" rtlCol="0" anchor="t"/>
          <a:lstStyle/>
          <a:p>
            <a:pPr marL="0" indent="0" algn="l">
              <a:lnSpc>
                <a:spcPts val="1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 Temporal Variability and Multi-Viewed Self-Supervised Representations to Tackle the ASVspoof5 Deepfake Challenge</a:t>
            </a:r>
            <a:endParaRPr lang="en-US" sz="1600" dirty="0">
              <a:latin typeface="Times New Roman" panose="02020603050405020304" pitchFamily="18" charset="0"/>
              <a:cs typeface="Times New Roman" panose="02020603050405020304" pitchFamily="18" charset="0"/>
            </a:endParaRPr>
          </a:p>
        </p:txBody>
      </p:sp>
      <p:sp>
        <p:nvSpPr>
          <p:cNvPr id="18" name="Text 16"/>
          <p:cNvSpPr/>
          <p:nvPr/>
        </p:nvSpPr>
        <p:spPr>
          <a:xfrm>
            <a:off x="1766292" y="4593431"/>
            <a:ext cx="12070318" cy="508159"/>
          </a:xfrm>
          <a:prstGeom prst="rect">
            <a:avLst/>
          </a:prstGeom>
          <a:noFill/>
          <a:ln/>
        </p:spPr>
        <p:txBody>
          <a:bodyPr wrap="square" lIns="0" tIns="0" rIns="0" bIns="0" rtlCol="0" anchor="t"/>
          <a:lstStyle/>
          <a:p>
            <a:pPr marL="0" indent="0" algn="l">
              <a:lnSpc>
                <a:spcPts val="20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Zhiyong Wang, Xiaopeng Wang, Yuankun Xie, Ruibo Fu1, Zhengqi Wen5, Jianhua Tao, Yukun Liu, Guanjun Li, Xin Qi, Yi Lu, Xuefei Liu, Yongwei Li; 2024/9/18; arXiv preprint arXiv:2409.11909</a:t>
            </a:r>
            <a:endParaRPr lang="en-US" sz="1400" dirty="0">
              <a:latin typeface="Times New Roman" panose="02020603050405020304" pitchFamily="18" charset="0"/>
              <a:cs typeface="Times New Roman" panose="02020603050405020304" pitchFamily="18" charset="0"/>
            </a:endParaRPr>
          </a:p>
        </p:txBody>
      </p:sp>
      <p:sp>
        <p:nvSpPr>
          <p:cNvPr id="19" name="Shape 17"/>
          <p:cNvSpPr/>
          <p:nvPr/>
        </p:nvSpPr>
        <p:spPr>
          <a:xfrm>
            <a:off x="1128117" y="5586293"/>
            <a:ext cx="476250" cy="22860"/>
          </a:xfrm>
          <a:prstGeom prst="roundRect">
            <a:avLst>
              <a:gd name="adj" fmla="val 291721"/>
            </a:avLst>
          </a:prstGeom>
          <a:solidFill>
            <a:srgbClr val="4A2C85"/>
          </a:solidFill>
          <a:ln/>
        </p:spPr>
      </p:sp>
      <p:sp>
        <p:nvSpPr>
          <p:cNvPr id="20" name="Shape 18"/>
          <p:cNvSpPr/>
          <p:nvPr/>
        </p:nvSpPr>
        <p:spPr>
          <a:xfrm>
            <a:off x="793790" y="5419130"/>
            <a:ext cx="357188" cy="357188"/>
          </a:xfrm>
          <a:prstGeom prst="roundRect">
            <a:avLst>
              <a:gd name="adj" fmla="val 18670"/>
            </a:avLst>
          </a:prstGeom>
          <a:solidFill>
            <a:srgbClr val="31136C"/>
          </a:solidFill>
          <a:ln w="7620">
            <a:solidFill>
              <a:srgbClr val="4A2C85"/>
            </a:solidFill>
            <a:prstDash val="solid"/>
          </a:ln>
        </p:spPr>
      </p:sp>
      <p:sp>
        <p:nvSpPr>
          <p:cNvPr id="21" name="Text 19"/>
          <p:cNvSpPr/>
          <p:nvPr/>
        </p:nvSpPr>
        <p:spPr>
          <a:xfrm>
            <a:off x="853321" y="5448895"/>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DCD7E5"/>
                </a:solidFill>
                <a:latin typeface="Times New Roman" panose="02020603050405020304" pitchFamily="18" charset="0"/>
                <a:ea typeface="Montserrat" pitchFamily="34" charset="-122"/>
                <a:cs typeface="Times New Roman" panose="02020603050405020304" pitchFamily="18" charset="0"/>
              </a:rPr>
              <a:t>4</a:t>
            </a:r>
            <a:endParaRPr lang="en-US" sz="1850" dirty="0">
              <a:latin typeface="Times New Roman" panose="02020603050405020304" pitchFamily="18" charset="0"/>
              <a:cs typeface="Times New Roman" panose="02020603050405020304" pitchFamily="18" charset="0"/>
            </a:endParaRPr>
          </a:p>
        </p:txBody>
      </p:sp>
      <p:sp>
        <p:nvSpPr>
          <p:cNvPr id="22" name="Text 20"/>
          <p:cNvSpPr/>
          <p:nvPr/>
        </p:nvSpPr>
        <p:spPr>
          <a:xfrm>
            <a:off x="1766292" y="5473660"/>
            <a:ext cx="11819573" cy="248007"/>
          </a:xfrm>
          <a:prstGeom prst="rect">
            <a:avLst/>
          </a:prstGeom>
          <a:noFill/>
          <a:ln/>
        </p:spPr>
        <p:txBody>
          <a:bodyPr wrap="none" lIns="0" tIns="0" rIns="0" bIns="0" rtlCol="0" anchor="t"/>
          <a:lstStyle/>
          <a:p>
            <a:pPr marL="0" indent="0" algn="l">
              <a:lnSpc>
                <a:spcPts val="1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 Temporal Variability and Multi-Viewed Self-Supervised Representations to Tackle the ASVspoof5 Deepfake Challenge</a:t>
            </a:r>
            <a:endParaRPr lang="en-US" sz="1600" dirty="0">
              <a:latin typeface="Times New Roman" panose="02020603050405020304" pitchFamily="18" charset="0"/>
              <a:cs typeface="Times New Roman" panose="02020603050405020304" pitchFamily="18" charset="0"/>
            </a:endParaRPr>
          </a:p>
        </p:txBody>
      </p:sp>
      <p:sp>
        <p:nvSpPr>
          <p:cNvPr id="23" name="Text 21"/>
          <p:cNvSpPr/>
          <p:nvPr/>
        </p:nvSpPr>
        <p:spPr>
          <a:xfrm>
            <a:off x="1766292" y="5816918"/>
            <a:ext cx="12070318" cy="254079"/>
          </a:xfrm>
          <a:prstGeom prst="rect">
            <a:avLst/>
          </a:prstGeom>
          <a:noFill/>
          <a:ln/>
        </p:spPr>
        <p:txBody>
          <a:bodyPr wrap="none" lIns="0" tIns="0" rIns="0" bIns="0" rtlCol="0" anchor="t"/>
          <a:lstStyle/>
          <a:p>
            <a:pPr marL="0" indent="0" algn="l">
              <a:lnSpc>
                <a:spcPts val="20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Yuankun Xie, Xiaopeng Wang, Zhiyong Wang, Ruibo Fu, Zhengqi Wen, Haonan Cheng, Long Ye; arXiv:2408.06922v1 [cs.SD] 13 Aug 2024</a:t>
            </a:r>
            <a:endParaRPr lang="en-US" sz="1400" dirty="0">
              <a:latin typeface="Times New Roman" panose="02020603050405020304" pitchFamily="18" charset="0"/>
              <a:cs typeface="Times New Roman" panose="02020603050405020304" pitchFamily="18" charset="0"/>
            </a:endParaRPr>
          </a:p>
        </p:txBody>
      </p:sp>
      <p:sp>
        <p:nvSpPr>
          <p:cNvPr id="24" name="Shape 22"/>
          <p:cNvSpPr/>
          <p:nvPr/>
        </p:nvSpPr>
        <p:spPr>
          <a:xfrm>
            <a:off x="1128117" y="6555700"/>
            <a:ext cx="476250" cy="22860"/>
          </a:xfrm>
          <a:prstGeom prst="roundRect">
            <a:avLst>
              <a:gd name="adj" fmla="val 291721"/>
            </a:avLst>
          </a:prstGeom>
          <a:solidFill>
            <a:srgbClr val="4A2C85"/>
          </a:solidFill>
          <a:ln/>
        </p:spPr>
      </p:sp>
      <p:sp>
        <p:nvSpPr>
          <p:cNvPr id="25" name="Shape 23"/>
          <p:cNvSpPr/>
          <p:nvPr/>
        </p:nvSpPr>
        <p:spPr>
          <a:xfrm>
            <a:off x="793790" y="6388537"/>
            <a:ext cx="357188" cy="357188"/>
          </a:xfrm>
          <a:prstGeom prst="roundRect">
            <a:avLst>
              <a:gd name="adj" fmla="val 18670"/>
            </a:avLst>
          </a:prstGeom>
          <a:solidFill>
            <a:srgbClr val="31136C"/>
          </a:solidFill>
          <a:ln w="7620">
            <a:solidFill>
              <a:srgbClr val="4A2C85"/>
            </a:solidFill>
            <a:prstDash val="solid"/>
          </a:ln>
        </p:spPr>
      </p:sp>
      <p:sp>
        <p:nvSpPr>
          <p:cNvPr id="27" name="Text 24"/>
          <p:cNvSpPr/>
          <p:nvPr/>
        </p:nvSpPr>
        <p:spPr>
          <a:xfrm>
            <a:off x="1766292" y="6443067"/>
            <a:ext cx="9284851" cy="248007"/>
          </a:xfrm>
          <a:prstGeom prst="rect">
            <a:avLst/>
          </a:prstGeom>
          <a:noFill/>
          <a:ln/>
        </p:spPr>
        <p:txBody>
          <a:bodyPr wrap="none" lIns="0" tIns="0" rIns="0" bIns="0" rtlCol="0" anchor="t"/>
          <a:lstStyle/>
          <a:p>
            <a:pPr marL="0" indent="0" algn="l">
              <a:lnSpc>
                <a:spcPts val="1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 Genuine-Focused Learning using Mask AutoEncoder for Generalized Fake Audio Detection</a:t>
            </a:r>
            <a:endParaRPr lang="en-US" sz="1600" dirty="0">
              <a:latin typeface="Times New Roman" panose="02020603050405020304" pitchFamily="18" charset="0"/>
              <a:cs typeface="Times New Roman" panose="02020603050405020304" pitchFamily="18" charset="0"/>
            </a:endParaRPr>
          </a:p>
        </p:txBody>
      </p:sp>
      <p:sp>
        <p:nvSpPr>
          <p:cNvPr id="28" name="Text 25"/>
          <p:cNvSpPr/>
          <p:nvPr/>
        </p:nvSpPr>
        <p:spPr>
          <a:xfrm>
            <a:off x="1766292" y="6786324"/>
            <a:ext cx="12070318" cy="508159"/>
          </a:xfrm>
          <a:prstGeom prst="rect">
            <a:avLst/>
          </a:prstGeom>
          <a:noFill/>
          <a:ln/>
        </p:spPr>
        <p:txBody>
          <a:bodyPr wrap="square" lIns="0" tIns="0" rIns="0" bIns="0" rtlCol="0" anchor="t"/>
          <a:lstStyle/>
          <a:p>
            <a:pPr marL="0" indent="0" algn="l">
              <a:lnSpc>
                <a:spcPts val="20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Xiaopeng Wang, Ruibo Fu, Zhengqi Wen, Zhiyong Wang, Yuankun Xie, Yukun Liu, Jianhua Tao, Xuefei Liu, Yongwei Li, Xin Qi, Yi Lu, Shuchen Shi; arXiv:2406.03247v2 [cs.SD] 9 Jun 2024</a:t>
            </a:r>
            <a:endParaRPr lang="en-US" sz="14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xmlns="" id="{CFDF7C4C-FAEC-368A-65B1-3DE8107C0814}"/>
              </a:ext>
            </a:extLst>
          </p:cNvPr>
          <p:cNvSpPr txBox="1"/>
          <p:nvPr/>
        </p:nvSpPr>
        <p:spPr>
          <a:xfrm>
            <a:off x="832970" y="6393894"/>
            <a:ext cx="301686" cy="369332"/>
          </a:xfrm>
          <a:prstGeom prst="rect">
            <a:avLst/>
          </a:prstGeom>
          <a:noFill/>
        </p:spPr>
        <p:txBody>
          <a:bodyPr wrap="none" rtlCol="0">
            <a:spAutoFit/>
          </a:bodyPr>
          <a:lstStyle/>
          <a:p>
            <a:r>
              <a:rPr lang="en-IN" dirty="0">
                <a:solidFill>
                  <a:schemeClr val="bg1"/>
                </a:solidFill>
                <a:latin typeface="Times New Roman" panose="02020603050405020304" pitchFamily="18" charset="0"/>
                <a:cs typeface="Times New Roman" panose="02020603050405020304" pitchFamily="18" charset="0"/>
              </a:rPr>
              <a:t>5</a:t>
            </a:r>
          </a:p>
        </p:txBody>
      </p:sp>
    </p:spTree>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629841"/>
            <a:ext cx="4536519" cy="566976"/>
          </a:xfrm>
          <a:prstGeom prst="rect">
            <a:avLst/>
          </a:prstGeom>
          <a:noFill/>
          <a:ln/>
        </p:spPr>
        <p:txBody>
          <a:bodyPr wrap="none" lIns="0" tIns="0" rIns="0" bIns="0" rtlCol="0" anchor="t"/>
          <a:lstStyle/>
          <a:p>
            <a:pPr marL="0" indent="0" algn="l">
              <a:lnSpc>
                <a:spcPts val="445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References</a:t>
            </a:r>
            <a:endParaRPr lang="en-US" sz="2400" dirty="0">
              <a:latin typeface="Times New Roman" panose="02020603050405020304" pitchFamily="18" charset="0"/>
              <a:cs typeface="Times New Roman" panose="02020603050405020304" pitchFamily="18" charset="0"/>
            </a:endParaRPr>
          </a:p>
        </p:txBody>
      </p:sp>
      <p:sp>
        <p:nvSpPr>
          <p:cNvPr id="3" name="Shape 1"/>
          <p:cNvSpPr/>
          <p:nvPr/>
        </p:nvSpPr>
        <p:spPr>
          <a:xfrm>
            <a:off x="997863" y="1559719"/>
            <a:ext cx="22860" cy="6039922"/>
          </a:xfrm>
          <a:prstGeom prst="roundRect">
            <a:avLst>
              <a:gd name="adj" fmla="val 333395"/>
            </a:avLst>
          </a:prstGeom>
          <a:solidFill>
            <a:srgbClr val="4A2C85"/>
          </a:solidFill>
          <a:ln/>
        </p:spPr>
      </p:sp>
      <p:sp>
        <p:nvSpPr>
          <p:cNvPr id="4" name="Shape 2"/>
          <p:cNvSpPr/>
          <p:nvPr/>
        </p:nvSpPr>
        <p:spPr>
          <a:xfrm>
            <a:off x="1179135" y="1752362"/>
            <a:ext cx="544354" cy="22860"/>
          </a:xfrm>
          <a:prstGeom prst="roundRect">
            <a:avLst>
              <a:gd name="adj" fmla="val 333395"/>
            </a:avLst>
          </a:prstGeom>
          <a:solidFill>
            <a:srgbClr val="4A2C85"/>
          </a:solidFill>
          <a:ln/>
        </p:spPr>
      </p:sp>
      <p:sp>
        <p:nvSpPr>
          <p:cNvPr id="5" name="Shape 3"/>
          <p:cNvSpPr/>
          <p:nvPr/>
        </p:nvSpPr>
        <p:spPr>
          <a:xfrm>
            <a:off x="793730" y="1559719"/>
            <a:ext cx="408265" cy="408265"/>
          </a:xfrm>
          <a:prstGeom prst="roundRect">
            <a:avLst>
              <a:gd name="adj" fmla="val 18668"/>
            </a:avLst>
          </a:prstGeom>
          <a:solidFill>
            <a:srgbClr val="31136C"/>
          </a:solidFill>
          <a:ln w="7620">
            <a:solidFill>
              <a:srgbClr val="4A2C85"/>
            </a:solidFill>
            <a:prstDash val="solid"/>
          </a:ln>
        </p:spPr>
        <p:txBody>
          <a:bodyPr/>
          <a:lstStyle/>
          <a:p>
            <a:r>
              <a:rPr lang="en-IN" dirty="0">
                <a:solidFill>
                  <a:schemeClr val="bg1"/>
                </a:solidFill>
                <a:latin typeface="Times New Roman" panose="02020603050405020304" pitchFamily="18" charset="0"/>
                <a:cs typeface="Times New Roman" panose="02020603050405020304" pitchFamily="18" charset="0"/>
              </a:rPr>
              <a:t>6</a:t>
            </a:r>
          </a:p>
        </p:txBody>
      </p:sp>
      <p:sp>
        <p:nvSpPr>
          <p:cNvPr id="7" name="Text 4"/>
          <p:cNvSpPr/>
          <p:nvPr/>
        </p:nvSpPr>
        <p:spPr>
          <a:xfrm>
            <a:off x="1905238" y="1621988"/>
            <a:ext cx="7092910" cy="283488"/>
          </a:xfrm>
          <a:prstGeom prst="rect">
            <a:avLst/>
          </a:prstGeom>
          <a:noFill/>
          <a:ln/>
        </p:spPr>
        <p:txBody>
          <a:bodyPr wrap="none" lIns="0" tIns="0" rIns="0" bIns="0" rtlCol="0" anchor="t"/>
          <a:lstStyle/>
          <a:p>
            <a:pPr marL="0" indent="0" algn="l">
              <a:lnSpc>
                <a:spcPts val="220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 Generalized Fake Audio Detection via Deep Stable Learning</a:t>
            </a:r>
            <a:endParaRPr lang="en-US" sz="1600" dirty="0">
              <a:latin typeface="Times New Roman" panose="02020603050405020304" pitchFamily="18" charset="0"/>
              <a:cs typeface="Times New Roman" panose="02020603050405020304" pitchFamily="18" charset="0"/>
            </a:endParaRPr>
          </a:p>
        </p:txBody>
      </p:sp>
      <p:sp>
        <p:nvSpPr>
          <p:cNvPr id="8" name="Text 5"/>
          <p:cNvSpPr/>
          <p:nvPr/>
        </p:nvSpPr>
        <p:spPr>
          <a:xfrm>
            <a:off x="1905238" y="2014299"/>
            <a:ext cx="11931372" cy="580549"/>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Zhiyong Wang, Ruibo Fu, Zhengqi Wen, Yuankun Xie, Yukun Liu, Xiaopeng Wang, XuefeiLiu, Yongwei Li, Jianhua Tao, Yi Lu, Xin Qi, Shuchen Shi; arXiv:2406.03237v1 [cs.SD] 5 Jun 2024</a:t>
            </a:r>
            <a:endParaRPr lang="en-US" sz="1400" dirty="0">
              <a:latin typeface="Times New Roman" panose="02020603050405020304" pitchFamily="18" charset="0"/>
              <a:cs typeface="Times New Roman" panose="02020603050405020304" pitchFamily="18" charset="0"/>
            </a:endParaRPr>
          </a:p>
        </p:txBody>
      </p:sp>
      <p:sp>
        <p:nvSpPr>
          <p:cNvPr id="9" name="Shape 6"/>
          <p:cNvSpPr/>
          <p:nvPr/>
        </p:nvSpPr>
        <p:spPr>
          <a:xfrm>
            <a:off x="1179135" y="3150394"/>
            <a:ext cx="544354" cy="22860"/>
          </a:xfrm>
          <a:prstGeom prst="roundRect">
            <a:avLst>
              <a:gd name="adj" fmla="val 333395"/>
            </a:avLst>
          </a:prstGeom>
          <a:solidFill>
            <a:srgbClr val="4A2C85"/>
          </a:solidFill>
          <a:ln/>
        </p:spPr>
      </p:sp>
      <p:sp>
        <p:nvSpPr>
          <p:cNvPr id="10" name="Shape 7"/>
          <p:cNvSpPr/>
          <p:nvPr/>
        </p:nvSpPr>
        <p:spPr>
          <a:xfrm>
            <a:off x="793730" y="2957751"/>
            <a:ext cx="408265" cy="408265"/>
          </a:xfrm>
          <a:prstGeom prst="roundRect">
            <a:avLst>
              <a:gd name="adj" fmla="val 18668"/>
            </a:avLst>
          </a:prstGeom>
          <a:solidFill>
            <a:srgbClr val="31136C"/>
          </a:solidFill>
          <a:ln w="7620">
            <a:solidFill>
              <a:srgbClr val="4A2C85"/>
            </a:solidFill>
            <a:prstDash val="solid"/>
          </a:ln>
        </p:spPr>
        <p:txBody>
          <a:bodyPr/>
          <a:lstStyle/>
          <a:p>
            <a:r>
              <a:rPr lang="en-IN" dirty="0">
                <a:solidFill>
                  <a:schemeClr val="bg1"/>
                </a:solidFill>
                <a:latin typeface="Times New Roman" panose="02020603050405020304" pitchFamily="18" charset="0"/>
                <a:cs typeface="Times New Roman" panose="02020603050405020304" pitchFamily="18" charset="0"/>
              </a:rPr>
              <a:t>7</a:t>
            </a:r>
          </a:p>
        </p:txBody>
      </p:sp>
      <p:sp>
        <p:nvSpPr>
          <p:cNvPr id="12" name="Text 8"/>
          <p:cNvSpPr/>
          <p:nvPr/>
        </p:nvSpPr>
        <p:spPr>
          <a:xfrm>
            <a:off x="1905238" y="3020020"/>
            <a:ext cx="10976610" cy="283488"/>
          </a:xfrm>
          <a:prstGeom prst="rect">
            <a:avLst/>
          </a:prstGeom>
          <a:noFill/>
          <a:ln/>
        </p:spPr>
        <p:txBody>
          <a:bodyPr wrap="none" lIns="0" tIns="0" rIns="0" bIns="0" rtlCol="0" anchor="t"/>
          <a:lstStyle/>
          <a:p>
            <a:pPr marL="0" indent="0" algn="l">
              <a:lnSpc>
                <a:spcPts val="220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 The Codecfake Dataset and Countermeasures for the Universally Detection of Deepfake Audio</a:t>
            </a:r>
            <a:endParaRPr lang="en-US" sz="1600" dirty="0">
              <a:latin typeface="Times New Roman" panose="02020603050405020304" pitchFamily="18" charset="0"/>
              <a:cs typeface="Times New Roman" panose="02020603050405020304" pitchFamily="18" charset="0"/>
            </a:endParaRPr>
          </a:p>
        </p:txBody>
      </p:sp>
      <p:sp>
        <p:nvSpPr>
          <p:cNvPr id="13" name="Text 9"/>
          <p:cNvSpPr/>
          <p:nvPr/>
        </p:nvSpPr>
        <p:spPr>
          <a:xfrm>
            <a:off x="1905238" y="3412331"/>
            <a:ext cx="11931372" cy="580549"/>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Yuankun Xie, Yi Lu, Ruibo Fu, Zhengqi Wen, Zhiyong Wang, Jianhua Tao, Xin Qi, Xiaopeng Wang, Yukun Liu, Haonan Cheng, Long Ye; arXiv:2405.04880v2 [cs.SD] 15 May 2024</a:t>
            </a:r>
            <a:endParaRPr lang="en-US" sz="1400" dirty="0">
              <a:latin typeface="Times New Roman" panose="02020603050405020304" pitchFamily="18" charset="0"/>
              <a:cs typeface="Times New Roman" panose="02020603050405020304" pitchFamily="18" charset="0"/>
            </a:endParaRPr>
          </a:p>
        </p:txBody>
      </p:sp>
      <p:sp>
        <p:nvSpPr>
          <p:cNvPr id="14" name="Shape 10"/>
          <p:cNvSpPr/>
          <p:nvPr/>
        </p:nvSpPr>
        <p:spPr>
          <a:xfrm>
            <a:off x="1179135" y="4548426"/>
            <a:ext cx="544354" cy="22860"/>
          </a:xfrm>
          <a:prstGeom prst="roundRect">
            <a:avLst>
              <a:gd name="adj" fmla="val 333395"/>
            </a:avLst>
          </a:prstGeom>
          <a:solidFill>
            <a:srgbClr val="4A2C85"/>
          </a:solidFill>
          <a:ln/>
        </p:spPr>
      </p:sp>
      <p:sp>
        <p:nvSpPr>
          <p:cNvPr id="15" name="Shape 11"/>
          <p:cNvSpPr/>
          <p:nvPr/>
        </p:nvSpPr>
        <p:spPr>
          <a:xfrm>
            <a:off x="805160" y="4355783"/>
            <a:ext cx="408265" cy="408265"/>
          </a:xfrm>
          <a:prstGeom prst="roundRect">
            <a:avLst>
              <a:gd name="adj" fmla="val 18668"/>
            </a:avLst>
          </a:prstGeom>
          <a:solidFill>
            <a:srgbClr val="31136C"/>
          </a:solidFill>
          <a:ln w="7620">
            <a:solidFill>
              <a:srgbClr val="4A2C85"/>
            </a:solidFill>
            <a:prstDash val="solid"/>
          </a:ln>
        </p:spPr>
        <p:txBody>
          <a:bodyPr/>
          <a:lstStyle/>
          <a:p>
            <a:r>
              <a:rPr lang="en-IN" dirty="0">
                <a:solidFill>
                  <a:schemeClr val="bg1"/>
                </a:solidFill>
                <a:latin typeface="Times New Roman" panose="02020603050405020304" pitchFamily="18" charset="0"/>
                <a:cs typeface="Times New Roman" panose="02020603050405020304" pitchFamily="18" charset="0"/>
              </a:rPr>
              <a:t>8</a:t>
            </a:r>
          </a:p>
        </p:txBody>
      </p:sp>
      <p:sp>
        <p:nvSpPr>
          <p:cNvPr id="17" name="Text 12"/>
          <p:cNvSpPr/>
          <p:nvPr/>
        </p:nvSpPr>
        <p:spPr>
          <a:xfrm>
            <a:off x="1905238" y="4418052"/>
            <a:ext cx="11931372" cy="566976"/>
          </a:xfrm>
          <a:prstGeom prst="rect">
            <a:avLst/>
          </a:prstGeom>
          <a:noFill/>
          <a:ln/>
        </p:spPr>
        <p:txBody>
          <a:bodyPr wrap="square" lIns="0" tIns="0" rIns="0" bIns="0" rtlCol="0" anchor="t"/>
          <a:lstStyle/>
          <a:p>
            <a:pPr marL="0" indent="0" algn="l">
              <a:lnSpc>
                <a:spcPts val="220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 An Efficient Temporary Deepfake Location Approach Based Embeddings For Partially Spoofed Audio Detection</a:t>
            </a:r>
            <a:endParaRPr lang="en-US" sz="1600" dirty="0">
              <a:latin typeface="Times New Roman" panose="02020603050405020304" pitchFamily="18" charset="0"/>
              <a:cs typeface="Times New Roman" panose="02020603050405020304" pitchFamily="18" charset="0"/>
            </a:endParaRPr>
          </a:p>
        </p:txBody>
      </p:sp>
      <p:sp>
        <p:nvSpPr>
          <p:cNvPr id="18" name="Text 13"/>
          <p:cNvSpPr/>
          <p:nvPr/>
        </p:nvSpPr>
        <p:spPr>
          <a:xfrm>
            <a:off x="1905238" y="5093851"/>
            <a:ext cx="11931372" cy="290274"/>
          </a:xfrm>
          <a:prstGeom prst="rect">
            <a:avLst/>
          </a:prstGeom>
          <a:noFill/>
          <a:ln/>
        </p:spPr>
        <p:txBody>
          <a:bodyPr wrap="none" lIns="0" tIns="0" rIns="0" bIns="0" rtlCol="0" anchor="t"/>
          <a:lstStyle/>
          <a:p>
            <a:pPr marL="0" indent="0" algn="l">
              <a:lnSpc>
                <a:spcPts val="22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Yuankun Xie, Haonan Cheng, Yutian Wang, Long Ye; arXiv:2309.03036v2 [cs.SD] 21 Nov 2023</a:t>
            </a:r>
            <a:endParaRPr lang="en-US" sz="1400" dirty="0">
              <a:latin typeface="Times New Roman" panose="02020603050405020304" pitchFamily="18" charset="0"/>
              <a:cs typeface="Times New Roman" panose="02020603050405020304" pitchFamily="18" charset="0"/>
            </a:endParaRPr>
          </a:p>
        </p:txBody>
      </p:sp>
      <p:sp>
        <p:nvSpPr>
          <p:cNvPr id="19" name="Shape 14"/>
          <p:cNvSpPr/>
          <p:nvPr/>
        </p:nvSpPr>
        <p:spPr>
          <a:xfrm>
            <a:off x="1179135" y="5939671"/>
            <a:ext cx="544354" cy="22860"/>
          </a:xfrm>
          <a:prstGeom prst="roundRect">
            <a:avLst>
              <a:gd name="adj" fmla="val 333395"/>
            </a:avLst>
          </a:prstGeom>
          <a:solidFill>
            <a:srgbClr val="4A2C85"/>
          </a:solidFill>
          <a:ln/>
        </p:spPr>
      </p:sp>
      <p:sp>
        <p:nvSpPr>
          <p:cNvPr id="20" name="Shape 15"/>
          <p:cNvSpPr/>
          <p:nvPr/>
        </p:nvSpPr>
        <p:spPr>
          <a:xfrm>
            <a:off x="808612" y="5759530"/>
            <a:ext cx="408265" cy="408265"/>
          </a:xfrm>
          <a:prstGeom prst="roundRect">
            <a:avLst>
              <a:gd name="adj" fmla="val 18668"/>
            </a:avLst>
          </a:prstGeom>
          <a:solidFill>
            <a:srgbClr val="31136C"/>
          </a:solidFill>
          <a:ln w="7620">
            <a:solidFill>
              <a:srgbClr val="4A2C85"/>
            </a:solidFill>
            <a:prstDash val="solid"/>
          </a:ln>
        </p:spPr>
        <p:txBody>
          <a:bodyPr/>
          <a:lstStyle/>
          <a:p>
            <a:r>
              <a:rPr lang="en-IN" dirty="0">
                <a:solidFill>
                  <a:schemeClr val="bg1"/>
                </a:solidFill>
                <a:latin typeface="Times New Roman" panose="02020603050405020304" pitchFamily="18" charset="0"/>
                <a:cs typeface="Times New Roman" panose="02020603050405020304" pitchFamily="18" charset="0"/>
              </a:rPr>
              <a:t>9</a:t>
            </a:r>
          </a:p>
        </p:txBody>
      </p:sp>
      <p:sp>
        <p:nvSpPr>
          <p:cNvPr id="22" name="Text 16"/>
          <p:cNvSpPr/>
          <p:nvPr/>
        </p:nvSpPr>
        <p:spPr>
          <a:xfrm>
            <a:off x="1905238" y="5809298"/>
            <a:ext cx="5891927" cy="283488"/>
          </a:xfrm>
          <a:prstGeom prst="rect">
            <a:avLst/>
          </a:prstGeom>
          <a:noFill/>
          <a:ln/>
        </p:spPr>
        <p:txBody>
          <a:bodyPr wrap="none" lIns="0" tIns="0" rIns="0" bIns="0" rtlCol="0" anchor="t"/>
          <a:lstStyle/>
          <a:p>
            <a:pPr marL="0" indent="0" algn="l">
              <a:lnSpc>
                <a:spcPts val="220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 Towards End-to-End Synthetic Speech Detection</a:t>
            </a:r>
            <a:endParaRPr lang="en-US" sz="1600" dirty="0">
              <a:latin typeface="Times New Roman" panose="02020603050405020304" pitchFamily="18" charset="0"/>
              <a:cs typeface="Times New Roman" panose="02020603050405020304" pitchFamily="18" charset="0"/>
            </a:endParaRPr>
          </a:p>
        </p:txBody>
      </p:sp>
      <p:sp>
        <p:nvSpPr>
          <p:cNvPr id="23" name="Text 17"/>
          <p:cNvSpPr/>
          <p:nvPr/>
        </p:nvSpPr>
        <p:spPr>
          <a:xfrm>
            <a:off x="1905238" y="6201608"/>
            <a:ext cx="11931372" cy="290274"/>
          </a:xfrm>
          <a:prstGeom prst="rect">
            <a:avLst/>
          </a:prstGeom>
          <a:noFill/>
          <a:ln/>
        </p:spPr>
        <p:txBody>
          <a:bodyPr wrap="none" lIns="0" tIns="0" rIns="0" bIns="0" rtlCol="0" anchor="t"/>
          <a:lstStyle/>
          <a:p>
            <a:pPr marL="0" indent="0" algn="l">
              <a:lnSpc>
                <a:spcPts val="22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Guang Hua, Andrew Beng Jin Teoh, Haijian Zhang; arXiv:2106.06341v1 [eess.AS] 11 Jun 2021</a:t>
            </a:r>
            <a:endParaRPr lang="en-US" sz="1400" dirty="0">
              <a:latin typeface="Times New Roman" panose="02020603050405020304" pitchFamily="18" charset="0"/>
              <a:cs typeface="Times New Roman" panose="02020603050405020304" pitchFamily="18" charset="0"/>
            </a:endParaRPr>
          </a:p>
        </p:txBody>
      </p:sp>
      <p:sp>
        <p:nvSpPr>
          <p:cNvPr id="24" name="Shape 18"/>
          <p:cNvSpPr/>
          <p:nvPr/>
        </p:nvSpPr>
        <p:spPr>
          <a:xfrm>
            <a:off x="1179135" y="7047428"/>
            <a:ext cx="544354" cy="22860"/>
          </a:xfrm>
          <a:prstGeom prst="roundRect">
            <a:avLst>
              <a:gd name="adj" fmla="val 333395"/>
            </a:avLst>
          </a:prstGeom>
          <a:solidFill>
            <a:srgbClr val="4A2C85"/>
          </a:solidFill>
          <a:ln/>
        </p:spPr>
      </p:sp>
      <p:sp>
        <p:nvSpPr>
          <p:cNvPr id="25" name="Shape 19"/>
          <p:cNvSpPr/>
          <p:nvPr/>
        </p:nvSpPr>
        <p:spPr>
          <a:xfrm>
            <a:off x="793730" y="6854785"/>
            <a:ext cx="408265" cy="408265"/>
          </a:xfrm>
          <a:prstGeom prst="roundRect">
            <a:avLst>
              <a:gd name="adj" fmla="val 18668"/>
            </a:avLst>
          </a:prstGeom>
          <a:solidFill>
            <a:srgbClr val="31136C"/>
          </a:solidFill>
          <a:ln w="7620">
            <a:solidFill>
              <a:srgbClr val="4A2C85"/>
            </a:solidFill>
            <a:prstDash val="solid"/>
          </a:ln>
        </p:spPr>
      </p:sp>
      <p:sp>
        <p:nvSpPr>
          <p:cNvPr id="26" name="Text 20"/>
          <p:cNvSpPr/>
          <p:nvPr/>
        </p:nvSpPr>
        <p:spPr>
          <a:xfrm>
            <a:off x="861297" y="6968192"/>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DCD7E5"/>
                </a:solidFill>
                <a:latin typeface="Times New Roman" panose="02020603050405020304" pitchFamily="18" charset="0"/>
                <a:cs typeface="Times New Roman" panose="02020603050405020304" pitchFamily="18" charset="0"/>
              </a:rPr>
              <a:t>10</a:t>
            </a:r>
            <a:endParaRPr lang="en-US" sz="2100" dirty="0">
              <a:latin typeface="Times New Roman" panose="02020603050405020304" pitchFamily="18" charset="0"/>
              <a:cs typeface="Times New Roman" panose="02020603050405020304" pitchFamily="18" charset="0"/>
            </a:endParaRPr>
          </a:p>
        </p:txBody>
      </p:sp>
      <p:sp>
        <p:nvSpPr>
          <p:cNvPr id="27" name="Text 21"/>
          <p:cNvSpPr/>
          <p:nvPr/>
        </p:nvSpPr>
        <p:spPr>
          <a:xfrm>
            <a:off x="1905238" y="6917055"/>
            <a:ext cx="10812780" cy="283488"/>
          </a:xfrm>
          <a:prstGeom prst="rect">
            <a:avLst/>
          </a:prstGeom>
          <a:noFill/>
          <a:ln/>
        </p:spPr>
        <p:txBody>
          <a:bodyPr wrap="none" lIns="0" tIns="0" rIns="0" bIns="0" rtlCol="0" anchor="t"/>
          <a:lstStyle/>
          <a:p>
            <a:pPr marL="0" indent="0" algn="l">
              <a:lnSpc>
                <a:spcPts val="220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 Audio Deepfake Detection With Self-supervised Wavlm And Multi-fusion Attentive Classifier</a:t>
            </a:r>
            <a:endParaRPr lang="en-US" sz="1600" dirty="0">
              <a:latin typeface="Times New Roman" panose="02020603050405020304" pitchFamily="18" charset="0"/>
              <a:cs typeface="Times New Roman" panose="02020603050405020304" pitchFamily="18" charset="0"/>
            </a:endParaRPr>
          </a:p>
        </p:txBody>
      </p:sp>
      <p:sp>
        <p:nvSpPr>
          <p:cNvPr id="28" name="Text 22"/>
          <p:cNvSpPr/>
          <p:nvPr/>
        </p:nvSpPr>
        <p:spPr>
          <a:xfrm>
            <a:off x="1905238" y="7309366"/>
            <a:ext cx="11931372" cy="290274"/>
          </a:xfrm>
          <a:prstGeom prst="rect">
            <a:avLst/>
          </a:prstGeom>
          <a:noFill/>
          <a:ln/>
        </p:spPr>
        <p:txBody>
          <a:bodyPr wrap="none" lIns="0" tIns="0" rIns="0" bIns="0" rtlCol="0" anchor="t"/>
          <a:lstStyle/>
          <a:p>
            <a:pPr marL="0" indent="0" algn="l">
              <a:lnSpc>
                <a:spcPts val="22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Yinlin Guo, Haofan Huang, Xi Chen, He Zhao, Yuehai Wang; arXiv:2312.08089v2 [eess.AS] 10 Jan 2024</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30925"/>
            <a:ext cx="5387102" cy="673418"/>
          </a:xfrm>
          <a:prstGeom prst="rect">
            <a:avLst/>
          </a:prstGeom>
          <a:noFill/>
          <a:ln/>
        </p:spPr>
        <p:txBody>
          <a:bodyPr wrap="none" lIns="0" tIns="0" rIns="0" bIns="0" rtlCol="0" anchor="t"/>
          <a:lstStyle/>
          <a:p>
            <a:pPr marL="0" indent="0" algn="l">
              <a:lnSpc>
                <a:spcPts val="53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Motivation</a:t>
            </a:r>
            <a:endParaRPr lang="en-US" sz="2400" dirty="0">
              <a:latin typeface="Times New Roman" panose="02020603050405020304" pitchFamily="18" charset="0"/>
              <a:cs typeface="Times New Roman" panose="02020603050405020304" pitchFamily="18" charset="0"/>
            </a:endParaRPr>
          </a:p>
        </p:txBody>
      </p:sp>
      <p:sp>
        <p:nvSpPr>
          <p:cNvPr id="3" name="Shape 1"/>
          <p:cNvSpPr/>
          <p:nvPr/>
        </p:nvSpPr>
        <p:spPr>
          <a:xfrm>
            <a:off x="793790" y="1835229"/>
            <a:ext cx="2173724" cy="1586151"/>
          </a:xfrm>
          <a:prstGeom prst="roundRect">
            <a:avLst>
              <a:gd name="adj" fmla="val 5706"/>
            </a:avLst>
          </a:prstGeom>
          <a:solidFill>
            <a:srgbClr val="31136C"/>
          </a:solidFill>
          <a:ln w="7620">
            <a:solidFill>
              <a:srgbClr val="4A2C85"/>
            </a:solidFill>
            <a:prstDash val="solid"/>
          </a:ln>
        </p:spPr>
      </p:sp>
      <p:pic>
        <p:nvPicPr>
          <p:cNvPr id="4" name="Image 0" descr="preencoded.png"/>
          <p:cNvPicPr>
            <a:picLocks noChangeAspect="1"/>
          </p:cNvPicPr>
          <p:nvPr/>
        </p:nvPicPr>
        <p:blipFill>
          <a:blip r:embed="rId3"/>
          <a:stretch>
            <a:fillRect/>
          </a:stretch>
        </p:blipFill>
        <p:spPr>
          <a:xfrm>
            <a:off x="1729145" y="2438876"/>
            <a:ext cx="303014" cy="378738"/>
          </a:xfrm>
          <a:prstGeom prst="rect">
            <a:avLst/>
          </a:prstGeom>
        </p:spPr>
      </p:pic>
      <p:sp>
        <p:nvSpPr>
          <p:cNvPr id="5" name="Text 2"/>
          <p:cNvSpPr/>
          <p:nvPr/>
        </p:nvSpPr>
        <p:spPr>
          <a:xfrm>
            <a:off x="3182898" y="2050613"/>
            <a:ext cx="2693551" cy="336590"/>
          </a:xfrm>
          <a:prstGeom prst="rect">
            <a:avLst/>
          </a:prstGeom>
          <a:noFill/>
          <a:ln/>
        </p:spPr>
        <p:txBody>
          <a:bodyPr wrap="none" lIns="0" tIns="0" rIns="0" bIns="0" rtlCol="0" anchor="t"/>
          <a:lstStyle/>
          <a:p>
            <a:pPr marL="0" indent="0" algn="l">
              <a:lnSpc>
                <a:spcPts val="265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Rising Threat</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3182898" y="2516386"/>
            <a:ext cx="10438328" cy="689610"/>
          </a:xfrm>
          <a:prstGeom prst="rect">
            <a:avLst/>
          </a:prstGeom>
          <a:noFill/>
          <a:ln/>
        </p:spPr>
        <p:txBody>
          <a:bodyPr wrap="square" lIns="0" tIns="0" rIns="0" bIns="0" rtlCol="0" anchor="t"/>
          <a:lstStyle/>
          <a:p>
            <a:pPr marL="0" indent="0" algn="l">
              <a:lnSpc>
                <a:spcPts val="270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This project is motivated by the rising threat of audio deepfakes, which can be used for fraud and disinformation.</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3075146" y="3406140"/>
            <a:ext cx="10653832" cy="15240"/>
          </a:xfrm>
          <a:prstGeom prst="roundRect">
            <a:avLst>
              <a:gd name="adj" fmla="val 593860"/>
            </a:avLst>
          </a:prstGeom>
          <a:solidFill>
            <a:srgbClr val="4A2C85"/>
          </a:solidFill>
          <a:ln/>
        </p:spPr>
      </p:sp>
      <p:sp>
        <p:nvSpPr>
          <p:cNvPr id="8" name="Shape 5"/>
          <p:cNvSpPr/>
          <p:nvPr/>
        </p:nvSpPr>
        <p:spPr>
          <a:xfrm>
            <a:off x="793790" y="3529013"/>
            <a:ext cx="4347567" cy="1586151"/>
          </a:xfrm>
          <a:prstGeom prst="roundRect">
            <a:avLst>
              <a:gd name="adj" fmla="val 5706"/>
            </a:avLst>
          </a:prstGeom>
          <a:solidFill>
            <a:srgbClr val="31136C"/>
          </a:solidFill>
          <a:ln w="7620">
            <a:solidFill>
              <a:srgbClr val="4A2C85"/>
            </a:solidFill>
            <a:prstDash val="solid"/>
          </a:ln>
        </p:spPr>
      </p:sp>
      <p:pic>
        <p:nvPicPr>
          <p:cNvPr id="9" name="Image 1" descr="preencoded.png"/>
          <p:cNvPicPr>
            <a:picLocks noChangeAspect="1"/>
          </p:cNvPicPr>
          <p:nvPr/>
        </p:nvPicPr>
        <p:blipFill>
          <a:blip r:embed="rId4"/>
          <a:stretch>
            <a:fillRect/>
          </a:stretch>
        </p:blipFill>
        <p:spPr>
          <a:xfrm>
            <a:off x="2816066" y="4132659"/>
            <a:ext cx="303014" cy="378738"/>
          </a:xfrm>
          <a:prstGeom prst="rect">
            <a:avLst/>
          </a:prstGeom>
        </p:spPr>
      </p:pic>
      <p:sp>
        <p:nvSpPr>
          <p:cNvPr id="10" name="Text 6"/>
          <p:cNvSpPr/>
          <p:nvPr/>
        </p:nvSpPr>
        <p:spPr>
          <a:xfrm>
            <a:off x="5356741" y="3744397"/>
            <a:ext cx="2727603" cy="336590"/>
          </a:xfrm>
          <a:prstGeom prst="rect">
            <a:avLst/>
          </a:prstGeom>
          <a:noFill/>
          <a:ln/>
        </p:spPr>
        <p:txBody>
          <a:bodyPr wrap="none" lIns="0" tIns="0" rIns="0" bIns="0" rtlCol="0" anchor="t"/>
          <a:lstStyle/>
          <a:p>
            <a:pPr marL="0" indent="0" algn="l">
              <a:lnSpc>
                <a:spcPts val="265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AI-Generated Voices</a:t>
            </a:r>
            <a:endParaRPr lang="en-US" sz="2000" dirty="0">
              <a:latin typeface="Times New Roman" panose="02020603050405020304" pitchFamily="18" charset="0"/>
              <a:cs typeface="Times New Roman" panose="02020603050405020304" pitchFamily="18" charset="0"/>
            </a:endParaRPr>
          </a:p>
        </p:txBody>
      </p:sp>
      <p:sp>
        <p:nvSpPr>
          <p:cNvPr id="11" name="Text 7"/>
          <p:cNvSpPr/>
          <p:nvPr/>
        </p:nvSpPr>
        <p:spPr>
          <a:xfrm>
            <a:off x="5356741" y="4210169"/>
            <a:ext cx="8264485" cy="689610"/>
          </a:xfrm>
          <a:prstGeom prst="rect">
            <a:avLst/>
          </a:prstGeom>
          <a:noFill/>
          <a:ln/>
        </p:spPr>
        <p:txBody>
          <a:bodyPr wrap="square" lIns="0" tIns="0" rIns="0" bIns="0" rtlCol="0" anchor="t"/>
          <a:lstStyle/>
          <a:p>
            <a:pPr marL="0" indent="0" algn="l">
              <a:lnSpc>
                <a:spcPts val="270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With AI-generated voices becoming increasingly realistic, manual detection is no longer effective.</a:t>
            </a:r>
            <a:endParaRPr lang="en-US" dirty="0">
              <a:latin typeface="Times New Roman" panose="02020603050405020304" pitchFamily="18" charset="0"/>
              <a:cs typeface="Times New Roman" panose="02020603050405020304" pitchFamily="18" charset="0"/>
            </a:endParaRPr>
          </a:p>
        </p:txBody>
      </p:sp>
      <p:sp>
        <p:nvSpPr>
          <p:cNvPr id="12" name="Shape 8"/>
          <p:cNvSpPr/>
          <p:nvPr/>
        </p:nvSpPr>
        <p:spPr>
          <a:xfrm>
            <a:off x="5248989" y="5099923"/>
            <a:ext cx="8479988" cy="15240"/>
          </a:xfrm>
          <a:prstGeom prst="roundRect">
            <a:avLst>
              <a:gd name="adj" fmla="val 593860"/>
            </a:avLst>
          </a:prstGeom>
          <a:solidFill>
            <a:srgbClr val="4A2C85"/>
          </a:solidFill>
          <a:ln/>
        </p:spPr>
      </p:sp>
      <p:sp>
        <p:nvSpPr>
          <p:cNvPr id="13" name="Shape 9"/>
          <p:cNvSpPr/>
          <p:nvPr/>
        </p:nvSpPr>
        <p:spPr>
          <a:xfrm>
            <a:off x="793790" y="5222796"/>
            <a:ext cx="6521410" cy="2275761"/>
          </a:xfrm>
          <a:prstGeom prst="roundRect">
            <a:avLst>
              <a:gd name="adj" fmla="val 3977"/>
            </a:avLst>
          </a:prstGeom>
          <a:solidFill>
            <a:srgbClr val="31136C"/>
          </a:solidFill>
          <a:ln w="7620">
            <a:solidFill>
              <a:srgbClr val="4A2C85"/>
            </a:solidFill>
            <a:prstDash val="solid"/>
          </a:ln>
        </p:spPr>
      </p:sp>
      <p:pic>
        <p:nvPicPr>
          <p:cNvPr id="14" name="Image 2" descr="preencoded.png"/>
          <p:cNvPicPr>
            <a:picLocks noChangeAspect="1"/>
          </p:cNvPicPr>
          <p:nvPr/>
        </p:nvPicPr>
        <p:blipFill>
          <a:blip r:embed="rId5"/>
          <a:stretch>
            <a:fillRect/>
          </a:stretch>
        </p:blipFill>
        <p:spPr>
          <a:xfrm>
            <a:off x="3902988" y="6171248"/>
            <a:ext cx="303014" cy="378738"/>
          </a:xfrm>
          <a:prstGeom prst="rect">
            <a:avLst/>
          </a:prstGeom>
        </p:spPr>
      </p:pic>
      <p:sp>
        <p:nvSpPr>
          <p:cNvPr id="15" name="Text 10"/>
          <p:cNvSpPr/>
          <p:nvPr/>
        </p:nvSpPr>
        <p:spPr>
          <a:xfrm>
            <a:off x="7530584" y="5438180"/>
            <a:ext cx="2945963" cy="336590"/>
          </a:xfrm>
          <a:prstGeom prst="rect">
            <a:avLst/>
          </a:prstGeom>
          <a:noFill/>
          <a:ln/>
        </p:spPr>
        <p:txBody>
          <a:bodyPr wrap="none" lIns="0" tIns="0" rIns="0" bIns="0" rtlCol="0" anchor="t"/>
          <a:lstStyle/>
          <a:p>
            <a:pPr marL="0" indent="0" algn="l">
              <a:lnSpc>
                <a:spcPts val="2650"/>
              </a:lnSpc>
              <a:buNone/>
            </a:pPr>
            <a:r>
              <a:rPr lang="en-US" sz="2000" dirty="0">
                <a:solidFill>
                  <a:srgbClr val="DCD7E5"/>
                </a:solidFill>
                <a:latin typeface="Times New Roman" panose="02020603050405020304" pitchFamily="18" charset="0"/>
                <a:ea typeface="Montserrat" pitchFamily="34" charset="-122"/>
                <a:cs typeface="Times New Roman" panose="02020603050405020304" pitchFamily="18" charset="0"/>
              </a:rPr>
              <a:t>Automated Detection</a:t>
            </a:r>
            <a:endParaRPr lang="en-US" sz="2000" dirty="0">
              <a:latin typeface="Times New Roman" panose="02020603050405020304" pitchFamily="18" charset="0"/>
              <a:cs typeface="Times New Roman" panose="02020603050405020304" pitchFamily="18" charset="0"/>
            </a:endParaRPr>
          </a:p>
        </p:txBody>
      </p:sp>
      <p:sp>
        <p:nvSpPr>
          <p:cNvPr id="16" name="Text 11"/>
          <p:cNvSpPr/>
          <p:nvPr/>
        </p:nvSpPr>
        <p:spPr>
          <a:xfrm>
            <a:off x="7530584" y="5903952"/>
            <a:ext cx="6090642" cy="1379220"/>
          </a:xfrm>
          <a:prstGeom prst="rect">
            <a:avLst/>
          </a:prstGeom>
          <a:noFill/>
          <a:ln/>
        </p:spPr>
        <p:txBody>
          <a:bodyPr wrap="square" lIns="0" tIns="0" rIns="0" bIns="0" rtlCol="0" anchor="t"/>
          <a:lstStyle/>
          <a:p>
            <a:pPr marL="0" indent="0" algn="l">
              <a:lnSpc>
                <a:spcPts val="270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By combining machine learning and acoustic analysis, the goal is to develop an automated system that detects deepfakes, ensuring the authenticity of digital audio and safeguarding industries like cybersecurity and media verification.</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94849"/>
            <a:ext cx="5934551" cy="708779"/>
          </a:xfrm>
          <a:prstGeom prst="rect">
            <a:avLst/>
          </a:prstGeom>
          <a:noFill/>
          <a:ln/>
        </p:spPr>
        <p:txBody>
          <a:bodyPr wrap="none" lIns="0" tIns="0" rIns="0" bIns="0" rtlCol="0" anchor="t"/>
          <a:lstStyle/>
          <a:p>
            <a:pPr marL="0" indent="0" algn="l">
              <a:lnSpc>
                <a:spcPts val="555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Goals and Objectives</a:t>
            </a:r>
            <a:endParaRPr lang="en-US" sz="24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970603"/>
            <a:ext cx="2835235" cy="354330"/>
          </a:xfrm>
          <a:prstGeom prst="rect">
            <a:avLst/>
          </a:prstGeom>
          <a:noFill/>
          <a:ln/>
        </p:spPr>
        <p:txBody>
          <a:bodyPr wrap="none" lIns="0" tIns="0" rIns="0" bIns="0" rtlCol="0" anchor="t"/>
          <a:lstStyle/>
          <a:p>
            <a:pPr marL="0" indent="0" algn="l">
              <a:lnSpc>
                <a:spcPts val="2750"/>
              </a:lnSpc>
              <a:buNone/>
            </a:pPr>
            <a:r>
              <a:rPr lang="en-US" sz="2000" dirty="0">
                <a:solidFill>
                  <a:srgbClr val="F2F0F4"/>
                </a:solidFill>
                <a:latin typeface="Times New Roman" panose="02020603050405020304" pitchFamily="18" charset="0"/>
                <a:ea typeface="Montserrat" pitchFamily="34" charset="-122"/>
                <a:cs typeface="Times New Roman" panose="02020603050405020304" pitchFamily="18" charset="0"/>
              </a:rPr>
              <a:t>Goals</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551748"/>
            <a:ext cx="6244709" cy="725805"/>
          </a:xfrm>
          <a:prstGeom prst="rect">
            <a:avLst/>
          </a:prstGeom>
          <a:noFill/>
          <a:ln/>
        </p:spPr>
        <p:txBody>
          <a:bodyPr wrap="square" lIns="0" tIns="0" rIns="0" bIns="0" rtlCol="0" anchor="t"/>
          <a:lstStyle/>
          <a:p>
            <a:pPr marL="0" indent="0" algn="l">
              <a:lnSpc>
                <a:spcPts val="285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A well-trained deepfake audio detection model capable of identifying manipulated audio recordings with high accuracy.</a:t>
            </a:r>
            <a:endParaRPr lang="en-US"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793790" y="3532703"/>
            <a:ext cx="6244709" cy="3746778"/>
          </a:xfrm>
          <a:prstGeom prst="rect">
            <a:avLst/>
          </a:prstGeom>
        </p:spPr>
      </p:pic>
      <p:sp>
        <p:nvSpPr>
          <p:cNvPr id="6" name="Text 3"/>
          <p:cNvSpPr/>
          <p:nvPr/>
        </p:nvSpPr>
        <p:spPr>
          <a:xfrm>
            <a:off x="7599521" y="1970603"/>
            <a:ext cx="2835235" cy="354330"/>
          </a:xfrm>
          <a:prstGeom prst="rect">
            <a:avLst/>
          </a:prstGeom>
          <a:noFill/>
          <a:ln/>
        </p:spPr>
        <p:txBody>
          <a:bodyPr wrap="none" lIns="0" tIns="0" rIns="0" bIns="0" rtlCol="0" anchor="t"/>
          <a:lstStyle/>
          <a:p>
            <a:pPr marL="0" indent="0" algn="l">
              <a:lnSpc>
                <a:spcPts val="2750"/>
              </a:lnSpc>
              <a:buNone/>
            </a:pPr>
            <a:r>
              <a:rPr lang="en-US" sz="2000" dirty="0">
                <a:solidFill>
                  <a:srgbClr val="F2F0F4"/>
                </a:solidFill>
                <a:latin typeface="Times New Roman" panose="02020603050405020304" pitchFamily="18" charset="0"/>
                <a:ea typeface="Montserrat" pitchFamily="34" charset="-122"/>
                <a:cs typeface="Times New Roman" panose="02020603050405020304" pitchFamily="18" charset="0"/>
              </a:rPr>
              <a:t>Objectives</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7599521" y="2551748"/>
            <a:ext cx="6244709" cy="1451610"/>
          </a:xfrm>
          <a:prstGeom prst="rect">
            <a:avLst/>
          </a:prstGeom>
          <a:noFill/>
          <a:ln/>
        </p:spPr>
        <p:txBody>
          <a:bodyPr wrap="square" lIns="0" tIns="0" rIns="0" bIns="0" rtlCol="0" anchor="t"/>
          <a:lstStyle/>
          <a:p>
            <a:pPr marL="0" indent="0" algn="l">
              <a:lnSpc>
                <a:spcPts val="2850"/>
              </a:lnSpc>
              <a:buNone/>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Develop a robust system to detect deepfake audio recordings with high accuracy and reliability. The system should be able to distinguish between authentic audio recordings and those generated or manipulated using deepfake technologies.</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7599521" y="420743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Create effective feature extraction methods</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7599521" y="464962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Implement advanced machine learning algorithms</a:t>
            </a:r>
            <a:endParaRPr lang="en-US" dirty="0">
              <a:latin typeface="Times New Roman" panose="02020603050405020304" pitchFamily="18" charset="0"/>
              <a:cs typeface="Times New Roman" panose="02020603050405020304" pitchFamily="18" charset="0"/>
            </a:endParaRPr>
          </a:p>
        </p:txBody>
      </p:sp>
      <p:sp>
        <p:nvSpPr>
          <p:cNvPr id="10" name="Text 7"/>
          <p:cNvSpPr/>
          <p:nvPr/>
        </p:nvSpPr>
        <p:spPr>
          <a:xfrm>
            <a:off x="7599521" y="509182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Ensure high detection accuracy</a:t>
            </a: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7599521" y="553402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DCD7E5"/>
                </a:solidFill>
                <a:latin typeface="Times New Roman" panose="02020603050405020304" pitchFamily="18" charset="0"/>
                <a:ea typeface="Heebo Light" pitchFamily="34" charset="-122"/>
                <a:cs typeface="Times New Roman" panose="02020603050405020304" pitchFamily="18" charset="0"/>
              </a:rPr>
              <a:t>Minimize false positives and negatives</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84653"/>
          </a:xfrm>
          <a:prstGeom prst="rect">
            <a:avLst/>
          </a:prstGeom>
        </p:spPr>
      </p:pic>
      <p:sp>
        <p:nvSpPr>
          <p:cNvPr id="3" name="Text 0"/>
          <p:cNvSpPr/>
          <p:nvPr/>
        </p:nvSpPr>
        <p:spPr>
          <a:xfrm>
            <a:off x="793790" y="2736175"/>
            <a:ext cx="3969425" cy="496133"/>
          </a:xfrm>
          <a:prstGeom prst="rect">
            <a:avLst/>
          </a:prstGeom>
          <a:noFill/>
          <a:ln/>
        </p:spPr>
        <p:txBody>
          <a:bodyPr wrap="none" lIns="0" tIns="0" rIns="0" bIns="0" rtlCol="0" anchor="t"/>
          <a:lstStyle/>
          <a:p>
            <a:pPr marL="0" indent="0" algn="l">
              <a:lnSpc>
                <a:spcPts val="39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Problem Statement</a:t>
            </a:r>
            <a:endParaRPr lang="en-US" sz="2400" dirty="0">
              <a:latin typeface="Times New Roman" panose="02020603050405020304" pitchFamily="18" charset="0"/>
              <a:cs typeface="Times New Roman" panose="02020603050405020304" pitchFamily="18" charset="0"/>
            </a:endParaRPr>
          </a:p>
        </p:txBody>
      </p:sp>
      <p:sp>
        <p:nvSpPr>
          <p:cNvPr id="4" name="Text 1"/>
          <p:cNvSpPr/>
          <p:nvPr/>
        </p:nvSpPr>
        <p:spPr>
          <a:xfrm>
            <a:off x="1031915" y="3649028"/>
            <a:ext cx="12804696" cy="762238"/>
          </a:xfrm>
          <a:prstGeom prst="rect">
            <a:avLst/>
          </a:prstGeom>
          <a:noFill/>
          <a:ln/>
        </p:spPr>
        <p:txBody>
          <a:bodyPr wrap="square" lIns="0" tIns="0" rIns="0" bIns="0" rtlCol="0" anchor="t"/>
          <a:lstStyle/>
          <a:p>
            <a:pPr marL="0" indent="0" algn="l">
              <a:lnSpc>
                <a:spcPts val="2000"/>
              </a:lnSpc>
              <a:buNone/>
            </a:pPr>
            <a:r>
              <a:rPr lang="en-US" sz="2000" dirty="0">
                <a:solidFill>
                  <a:srgbClr val="DCD7E5"/>
                </a:solidFill>
                <a:latin typeface="Times New Roman" panose="02020603050405020304" pitchFamily="18" charset="0"/>
                <a:ea typeface="Heebo Light" pitchFamily="34" charset="-122"/>
                <a:cs typeface="Times New Roman" panose="02020603050405020304" pitchFamily="18" charset="0"/>
              </a:rPr>
              <a:t>With the advancement of artificial intelligence and machine learning technologies, deepfake audio has become increasingly sophisticated. Deepfake audio refers to artificially generated or manipulated audio recordings that convincingly mimic a person's voice. This technology can be used maliciously to deceive, impersonate, or spread misinformation. Detecting such audio manipulations is crucial for maintaining the integrity of communication and protecting against fraudulent activities.</a:t>
            </a:r>
            <a:endParaRPr lang="en-US" sz="2000" dirty="0">
              <a:latin typeface="Times New Roman" panose="02020603050405020304" pitchFamily="18" charset="0"/>
              <a:cs typeface="Times New Roman" panose="02020603050405020304" pitchFamily="18" charset="0"/>
            </a:endParaRPr>
          </a:p>
        </p:txBody>
      </p:sp>
      <p:sp>
        <p:nvSpPr>
          <p:cNvPr id="5" name="Shape 2"/>
          <p:cNvSpPr/>
          <p:nvPr/>
        </p:nvSpPr>
        <p:spPr>
          <a:xfrm>
            <a:off x="793790" y="3470434"/>
            <a:ext cx="22860" cy="1119426"/>
          </a:xfrm>
          <a:prstGeom prst="rect">
            <a:avLst/>
          </a:prstGeom>
          <a:solidFill>
            <a:srgbClr val="481C9E"/>
          </a:solidFill>
          <a:ln/>
        </p:spPr>
      </p:sp>
      <p:pic>
        <p:nvPicPr>
          <p:cNvPr id="6" name="Image 1" descr="preencoded.png"/>
          <p:cNvPicPr>
            <a:picLocks noChangeAspect="1"/>
          </p:cNvPicPr>
          <p:nvPr/>
        </p:nvPicPr>
        <p:blipFill>
          <a:blip r:embed="rId4"/>
          <a:stretch>
            <a:fillRect/>
          </a:stretch>
        </p:blipFill>
        <p:spPr>
          <a:xfrm>
            <a:off x="793790" y="4796195"/>
            <a:ext cx="396835" cy="396835"/>
          </a:xfrm>
          <a:prstGeom prst="rect">
            <a:avLst/>
          </a:prstGeom>
        </p:spPr>
      </p:pic>
      <p:sp>
        <p:nvSpPr>
          <p:cNvPr id="7" name="Text 3"/>
          <p:cNvSpPr/>
          <p:nvPr/>
        </p:nvSpPr>
        <p:spPr>
          <a:xfrm>
            <a:off x="1349335" y="4862632"/>
            <a:ext cx="1984653" cy="248007"/>
          </a:xfrm>
          <a:prstGeom prst="rect">
            <a:avLst/>
          </a:prstGeom>
          <a:noFill/>
          <a:ln/>
        </p:spPr>
        <p:txBody>
          <a:bodyPr wrap="none" lIns="0" tIns="0" rIns="0" bIns="0" rtlCol="0" anchor="t"/>
          <a:lstStyle/>
          <a:p>
            <a:pPr marL="0" indent="0" algn="l">
              <a:lnSpc>
                <a:spcPts val="1950"/>
              </a:lnSpc>
              <a:buNone/>
            </a:pPr>
            <a:r>
              <a:rPr lang="en-US" dirty="0">
                <a:solidFill>
                  <a:srgbClr val="DCD7E5"/>
                </a:solidFill>
                <a:latin typeface="Times New Roman" panose="02020603050405020304" pitchFamily="18" charset="0"/>
                <a:ea typeface="Montserrat" pitchFamily="34" charset="-122"/>
                <a:cs typeface="Times New Roman" panose="02020603050405020304" pitchFamily="18" charset="0"/>
              </a:rPr>
              <a:t>Deception</a:t>
            </a:r>
            <a:endParaRPr lang="en-US" dirty="0">
              <a:latin typeface="Times New Roman" panose="02020603050405020304" pitchFamily="18" charset="0"/>
              <a:cs typeface="Times New Roman" panose="02020603050405020304" pitchFamily="18" charset="0"/>
            </a:endParaRPr>
          </a:p>
        </p:txBody>
      </p:sp>
      <p:sp>
        <p:nvSpPr>
          <p:cNvPr id="8" name="Text 4"/>
          <p:cNvSpPr/>
          <p:nvPr/>
        </p:nvSpPr>
        <p:spPr>
          <a:xfrm>
            <a:off x="1349335" y="5205889"/>
            <a:ext cx="12487275" cy="254079"/>
          </a:xfrm>
          <a:prstGeom prst="rect">
            <a:avLst/>
          </a:prstGeom>
          <a:noFill/>
          <a:ln/>
        </p:spPr>
        <p:txBody>
          <a:bodyPr wrap="none" lIns="0" tIns="0" rIns="0" bIns="0" rtlCol="0" anchor="t"/>
          <a:lstStyle/>
          <a:p>
            <a:pPr marL="0" indent="0" algn="l">
              <a:lnSpc>
                <a:spcPts val="2000"/>
              </a:lnSpc>
              <a:buNone/>
            </a:pPr>
            <a:r>
              <a:rPr lang="en-US" sz="1600" dirty="0">
                <a:solidFill>
                  <a:srgbClr val="DCD7E5"/>
                </a:solidFill>
                <a:latin typeface="Times New Roman" panose="02020603050405020304" pitchFamily="18" charset="0"/>
                <a:ea typeface="Heebo Light" pitchFamily="34" charset="-122"/>
                <a:cs typeface="Times New Roman" panose="02020603050405020304" pitchFamily="18" charset="0"/>
              </a:rPr>
              <a:t>Malicious actors can create convincing voice impersonations</a:t>
            </a:r>
            <a:endParaRPr lang="en-US" sz="16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793790" y="5805249"/>
            <a:ext cx="396835" cy="396835"/>
          </a:xfrm>
          <a:prstGeom prst="rect">
            <a:avLst/>
          </a:prstGeom>
        </p:spPr>
      </p:pic>
      <p:sp>
        <p:nvSpPr>
          <p:cNvPr id="10" name="Text 5"/>
          <p:cNvSpPr/>
          <p:nvPr/>
        </p:nvSpPr>
        <p:spPr>
          <a:xfrm>
            <a:off x="1349335" y="5871686"/>
            <a:ext cx="1984653" cy="248007"/>
          </a:xfrm>
          <a:prstGeom prst="rect">
            <a:avLst/>
          </a:prstGeom>
          <a:noFill/>
          <a:ln/>
        </p:spPr>
        <p:txBody>
          <a:bodyPr wrap="none" lIns="0" tIns="0" rIns="0" bIns="0" rtlCol="0" anchor="t"/>
          <a:lstStyle/>
          <a:p>
            <a:pPr marL="0" indent="0" algn="l">
              <a:lnSpc>
                <a:spcPts val="1950"/>
              </a:lnSpc>
              <a:buNone/>
            </a:pPr>
            <a:r>
              <a:rPr lang="en-US" dirty="0">
                <a:solidFill>
                  <a:srgbClr val="DCD7E5"/>
                </a:solidFill>
                <a:latin typeface="Times New Roman" panose="02020603050405020304" pitchFamily="18" charset="0"/>
                <a:ea typeface="Montserrat" pitchFamily="34" charset="-122"/>
                <a:cs typeface="Times New Roman" panose="02020603050405020304" pitchFamily="18" charset="0"/>
              </a:rPr>
              <a:t>Impersonation</a:t>
            </a:r>
            <a:endParaRPr lang="en-US" dirty="0">
              <a:latin typeface="Times New Roman" panose="02020603050405020304" pitchFamily="18" charset="0"/>
              <a:cs typeface="Times New Roman" panose="02020603050405020304" pitchFamily="18" charset="0"/>
            </a:endParaRPr>
          </a:p>
        </p:txBody>
      </p:sp>
      <p:sp>
        <p:nvSpPr>
          <p:cNvPr id="11" name="Text 6"/>
          <p:cNvSpPr/>
          <p:nvPr/>
        </p:nvSpPr>
        <p:spPr>
          <a:xfrm>
            <a:off x="1349335" y="6214943"/>
            <a:ext cx="12487275" cy="254079"/>
          </a:xfrm>
          <a:prstGeom prst="rect">
            <a:avLst/>
          </a:prstGeom>
          <a:noFill/>
          <a:ln/>
        </p:spPr>
        <p:txBody>
          <a:bodyPr wrap="none" lIns="0" tIns="0" rIns="0" bIns="0" rtlCol="0" anchor="t"/>
          <a:lstStyle/>
          <a:p>
            <a:pPr marL="0" indent="0" algn="l">
              <a:lnSpc>
                <a:spcPts val="2000"/>
              </a:lnSpc>
              <a:buNone/>
            </a:pPr>
            <a:r>
              <a:rPr lang="en-US" sz="1600" dirty="0">
                <a:solidFill>
                  <a:srgbClr val="DCD7E5"/>
                </a:solidFill>
                <a:latin typeface="Times New Roman" panose="02020603050405020304" pitchFamily="18" charset="0"/>
                <a:ea typeface="Heebo Light" pitchFamily="34" charset="-122"/>
                <a:cs typeface="Times New Roman" panose="02020603050405020304" pitchFamily="18" charset="0"/>
              </a:rPr>
              <a:t>Unauthorized voice cloning for fraudulent purposes</a:t>
            </a:r>
            <a:endParaRPr lang="en-US" sz="16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793790" y="6814304"/>
            <a:ext cx="396835" cy="396835"/>
          </a:xfrm>
          <a:prstGeom prst="rect">
            <a:avLst/>
          </a:prstGeom>
        </p:spPr>
      </p:pic>
      <p:sp>
        <p:nvSpPr>
          <p:cNvPr id="13" name="Text 7"/>
          <p:cNvSpPr/>
          <p:nvPr/>
        </p:nvSpPr>
        <p:spPr>
          <a:xfrm>
            <a:off x="1349335" y="6880741"/>
            <a:ext cx="1984653" cy="248007"/>
          </a:xfrm>
          <a:prstGeom prst="rect">
            <a:avLst/>
          </a:prstGeom>
          <a:noFill/>
          <a:ln/>
        </p:spPr>
        <p:txBody>
          <a:bodyPr wrap="none" lIns="0" tIns="0" rIns="0" bIns="0" rtlCol="0" anchor="t"/>
          <a:lstStyle/>
          <a:p>
            <a:pPr marL="0" indent="0" algn="l">
              <a:lnSpc>
                <a:spcPts val="1950"/>
              </a:lnSpc>
              <a:buNone/>
            </a:pPr>
            <a:r>
              <a:rPr lang="en-US" sz="1600" dirty="0">
                <a:solidFill>
                  <a:srgbClr val="DCD7E5"/>
                </a:solidFill>
                <a:latin typeface="Times New Roman" panose="02020603050405020304" pitchFamily="18" charset="0"/>
                <a:ea typeface="Montserrat" pitchFamily="34" charset="-122"/>
                <a:cs typeface="Times New Roman" panose="02020603050405020304" pitchFamily="18" charset="0"/>
              </a:rPr>
              <a:t>Misinformation</a:t>
            </a:r>
            <a:endParaRPr lang="en-US" sz="1600" dirty="0">
              <a:latin typeface="Times New Roman" panose="02020603050405020304" pitchFamily="18" charset="0"/>
              <a:cs typeface="Times New Roman" panose="02020603050405020304" pitchFamily="18" charset="0"/>
            </a:endParaRPr>
          </a:p>
        </p:txBody>
      </p:sp>
      <p:sp>
        <p:nvSpPr>
          <p:cNvPr id="14" name="Text 8"/>
          <p:cNvSpPr/>
          <p:nvPr/>
        </p:nvSpPr>
        <p:spPr>
          <a:xfrm>
            <a:off x="1349335" y="7223998"/>
            <a:ext cx="12487275" cy="254079"/>
          </a:xfrm>
          <a:prstGeom prst="rect">
            <a:avLst/>
          </a:prstGeom>
          <a:noFill/>
          <a:ln/>
        </p:spPr>
        <p:txBody>
          <a:bodyPr wrap="none" lIns="0" tIns="0" rIns="0" bIns="0" rtlCol="0" anchor="t"/>
          <a:lstStyle/>
          <a:p>
            <a:pPr marL="0" indent="0" algn="l">
              <a:lnSpc>
                <a:spcPts val="2000"/>
              </a:lnSpc>
              <a:buNone/>
            </a:pPr>
            <a:r>
              <a:rPr lang="en-US" sz="1600" dirty="0">
                <a:solidFill>
                  <a:srgbClr val="DCD7E5"/>
                </a:solidFill>
                <a:latin typeface="Times New Roman" panose="02020603050405020304" pitchFamily="18" charset="0"/>
                <a:ea typeface="Heebo Light" pitchFamily="34" charset="-122"/>
                <a:cs typeface="Times New Roman" panose="02020603050405020304" pitchFamily="18" charset="0"/>
              </a:rPr>
              <a:t>Spreading false information through fake audio recordings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1628" y="800695"/>
            <a:ext cx="3618071" cy="372308"/>
          </a:xfrm>
          <a:prstGeom prst="rect">
            <a:avLst/>
          </a:prstGeom>
          <a:noFill/>
          <a:ln/>
        </p:spPr>
        <p:txBody>
          <a:bodyPr wrap="none" lIns="0" tIns="0" rIns="0" bIns="0" rtlCol="0" anchor="t"/>
          <a:lstStyle/>
          <a:p>
            <a:pPr marL="0" indent="0" algn="l">
              <a:lnSpc>
                <a:spcPts val="29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Literature Survey </a:t>
            </a:r>
            <a:endParaRPr lang="en-US" sz="2400" dirty="0">
              <a:latin typeface="Times New Roman" panose="02020603050405020304" pitchFamily="18" charset="0"/>
              <a:cs typeface="Times New Roman" panose="02020603050405020304" pitchFamily="18" charset="0"/>
            </a:endParaRPr>
          </a:p>
        </p:txBody>
      </p:sp>
      <p:sp>
        <p:nvSpPr>
          <p:cNvPr id="3" name="Shape 1"/>
          <p:cNvSpPr/>
          <p:nvPr/>
        </p:nvSpPr>
        <p:spPr>
          <a:xfrm>
            <a:off x="641628" y="1411248"/>
            <a:ext cx="13347144" cy="6017538"/>
          </a:xfrm>
          <a:prstGeom prst="roundRect">
            <a:avLst>
              <a:gd name="adj" fmla="val 832"/>
            </a:avLst>
          </a:prstGeom>
          <a:noFill/>
          <a:ln w="7620">
            <a:solidFill>
              <a:srgbClr val="FFFFFF">
                <a:alpha val="24000"/>
              </a:srgbClr>
            </a:solidFill>
            <a:prstDash val="solid"/>
          </a:ln>
        </p:spPr>
      </p:sp>
      <p:sp>
        <p:nvSpPr>
          <p:cNvPr id="4" name="Shape 2"/>
          <p:cNvSpPr/>
          <p:nvPr/>
        </p:nvSpPr>
        <p:spPr>
          <a:xfrm>
            <a:off x="649248" y="1418868"/>
            <a:ext cx="13331904" cy="348734"/>
          </a:xfrm>
          <a:prstGeom prst="rect">
            <a:avLst/>
          </a:prstGeom>
          <a:solidFill>
            <a:srgbClr val="FFFFFF">
              <a:alpha val="4000"/>
            </a:srgbClr>
          </a:solidFill>
          <a:ln/>
        </p:spPr>
      </p:sp>
      <p:sp>
        <p:nvSpPr>
          <p:cNvPr id="5" name="Text 3"/>
          <p:cNvSpPr/>
          <p:nvPr/>
        </p:nvSpPr>
        <p:spPr>
          <a:xfrm>
            <a:off x="768787" y="1497925"/>
            <a:ext cx="2424351" cy="190619"/>
          </a:xfrm>
          <a:prstGeom prst="rect">
            <a:avLst/>
          </a:prstGeom>
          <a:noFill/>
          <a:ln/>
        </p:spPr>
        <p:txBody>
          <a:bodyPr wrap="none" lIns="0" tIns="0" rIns="0" bIns="0" rtlCol="0" anchor="t"/>
          <a:lstStyle/>
          <a:p>
            <a:pPr marL="0" indent="0" algn="l">
              <a:lnSpc>
                <a:spcPts val="15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Sr. No</a:t>
            </a:r>
            <a:endParaRPr lang="en-US" sz="1400" dirty="0">
              <a:latin typeface="Times New Roman" panose="02020603050405020304" pitchFamily="18" charset="0"/>
              <a:cs typeface="Times New Roman" panose="02020603050405020304" pitchFamily="18" charset="0"/>
            </a:endParaRPr>
          </a:p>
        </p:txBody>
      </p:sp>
      <p:sp>
        <p:nvSpPr>
          <p:cNvPr id="6" name="Text 4"/>
          <p:cNvSpPr/>
          <p:nvPr/>
        </p:nvSpPr>
        <p:spPr>
          <a:xfrm>
            <a:off x="3438882" y="1497925"/>
            <a:ext cx="2420541" cy="190619"/>
          </a:xfrm>
          <a:prstGeom prst="rect">
            <a:avLst/>
          </a:prstGeom>
          <a:noFill/>
          <a:ln/>
        </p:spPr>
        <p:txBody>
          <a:bodyPr wrap="none" lIns="0" tIns="0" rIns="0" bIns="0" rtlCol="0" anchor="t"/>
          <a:lstStyle/>
          <a:p>
            <a:pPr marL="0" indent="0" algn="l">
              <a:lnSpc>
                <a:spcPts val="15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Title of Paper &amp; Author</a:t>
            </a:r>
            <a:endParaRPr lang="en-US" sz="1400" dirty="0">
              <a:latin typeface="Times New Roman" panose="02020603050405020304" pitchFamily="18" charset="0"/>
              <a:cs typeface="Times New Roman" panose="02020603050405020304" pitchFamily="18" charset="0"/>
            </a:endParaRPr>
          </a:p>
        </p:txBody>
      </p:sp>
      <p:sp>
        <p:nvSpPr>
          <p:cNvPr id="7" name="Text 5"/>
          <p:cNvSpPr/>
          <p:nvPr/>
        </p:nvSpPr>
        <p:spPr>
          <a:xfrm>
            <a:off x="6105168" y="1497925"/>
            <a:ext cx="2420541" cy="190619"/>
          </a:xfrm>
          <a:prstGeom prst="rect">
            <a:avLst/>
          </a:prstGeom>
          <a:noFill/>
          <a:ln/>
        </p:spPr>
        <p:txBody>
          <a:bodyPr wrap="none" lIns="0" tIns="0" rIns="0" bIns="0" rtlCol="0" anchor="t"/>
          <a:lstStyle/>
          <a:p>
            <a:pPr marL="0" indent="0" algn="l">
              <a:lnSpc>
                <a:spcPts val="15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Name of Publisher and Year</a:t>
            </a:r>
            <a:endParaRPr lang="en-US" sz="1400" dirty="0">
              <a:latin typeface="Times New Roman" panose="02020603050405020304" pitchFamily="18" charset="0"/>
              <a:cs typeface="Times New Roman" panose="02020603050405020304" pitchFamily="18" charset="0"/>
            </a:endParaRPr>
          </a:p>
        </p:txBody>
      </p:sp>
      <p:sp>
        <p:nvSpPr>
          <p:cNvPr id="8" name="Text 6"/>
          <p:cNvSpPr/>
          <p:nvPr/>
        </p:nvSpPr>
        <p:spPr>
          <a:xfrm>
            <a:off x="8771453" y="1497925"/>
            <a:ext cx="2420541" cy="190619"/>
          </a:xfrm>
          <a:prstGeom prst="rect">
            <a:avLst/>
          </a:prstGeom>
          <a:noFill/>
          <a:ln/>
        </p:spPr>
        <p:txBody>
          <a:bodyPr wrap="none" lIns="0" tIns="0" rIns="0" bIns="0" rtlCol="0" anchor="t"/>
          <a:lstStyle/>
          <a:p>
            <a:pPr marL="0" indent="0" algn="l">
              <a:lnSpc>
                <a:spcPts val="15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Description</a:t>
            </a:r>
            <a:endParaRPr lang="en-US" sz="1400" dirty="0">
              <a:latin typeface="Times New Roman" panose="02020603050405020304" pitchFamily="18" charset="0"/>
              <a:cs typeface="Times New Roman" panose="02020603050405020304" pitchFamily="18" charset="0"/>
            </a:endParaRPr>
          </a:p>
        </p:txBody>
      </p:sp>
      <p:sp>
        <p:nvSpPr>
          <p:cNvPr id="9" name="Text 7"/>
          <p:cNvSpPr/>
          <p:nvPr/>
        </p:nvSpPr>
        <p:spPr>
          <a:xfrm>
            <a:off x="11437739" y="1497925"/>
            <a:ext cx="2424351" cy="190619"/>
          </a:xfrm>
          <a:prstGeom prst="rect">
            <a:avLst/>
          </a:prstGeom>
          <a:noFill/>
          <a:ln/>
        </p:spPr>
        <p:txBody>
          <a:bodyPr wrap="none" lIns="0" tIns="0" rIns="0" bIns="0" rtlCol="0" anchor="t"/>
          <a:lstStyle/>
          <a:p>
            <a:pPr marL="0" indent="0" algn="l">
              <a:lnSpc>
                <a:spcPts val="15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Challenges</a:t>
            </a:r>
            <a:endParaRPr lang="en-US" sz="1400" dirty="0">
              <a:latin typeface="Times New Roman" panose="02020603050405020304" pitchFamily="18" charset="0"/>
              <a:cs typeface="Times New Roman" panose="02020603050405020304" pitchFamily="18" charset="0"/>
            </a:endParaRPr>
          </a:p>
        </p:txBody>
      </p:sp>
      <p:sp>
        <p:nvSpPr>
          <p:cNvPr id="10" name="Shape 8"/>
          <p:cNvSpPr/>
          <p:nvPr/>
        </p:nvSpPr>
        <p:spPr>
          <a:xfrm>
            <a:off x="649248" y="1767602"/>
            <a:ext cx="13331904" cy="2445544"/>
          </a:xfrm>
          <a:prstGeom prst="rect">
            <a:avLst/>
          </a:prstGeom>
          <a:solidFill>
            <a:srgbClr val="000000">
              <a:alpha val="4000"/>
            </a:srgbClr>
          </a:solidFill>
          <a:ln/>
        </p:spPr>
      </p:sp>
      <p:sp>
        <p:nvSpPr>
          <p:cNvPr id="11" name="Text 9"/>
          <p:cNvSpPr/>
          <p:nvPr/>
        </p:nvSpPr>
        <p:spPr>
          <a:xfrm>
            <a:off x="768787" y="1846659"/>
            <a:ext cx="2424351" cy="190619"/>
          </a:xfrm>
          <a:prstGeom prst="rect">
            <a:avLst/>
          </a:prstGeom>
          <a:noFill/>
          <a:ln/>
        </p:spPr>
        <p:txBody>
          <a:bodyPr wrap="none" lIns="0" tIns="0" rIns="0" bIns="0" rtlCol="0" anchor="t"/>
          <a:lstStyle/>
          <a:p>
            <a:pPr marL="0" indent="0" algn="l">
              <a:lnSpc>
                <a:spcPts val="15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1.</a:t>
            </a:r>
            <a:endParaRPr lang="en-US" sz="1050" dirty="0">
              <a:latin typeface="Times New Roman" panose="02020603050405020304" pitchFamily="18" charset="0"/>
              <a:cs typeface="Times New Roman" panose="02020603050405020304" pitchFamily="18" charset="0"/>
            </a:endParaRPr>
          </a:p>
        </p:txBody>
      </p:sp>
      <p:sp>
        <p:nvSpPr>
          <p:cNvPr id="12" name="Text 10"/>
          <p:cNvSpPr/>
          <p:nvPr/>
        </p:nvSpPr>
        <p:spPr>
          <a:xfrm>
            <a:off x="3438882" y="1846659"/>
            <a:ext cx="2420541" cy="1143714"/>
          </a:xfrm>
          <a:prstGeom prst="rect">
            <a:avLst/>
          </a:prstGeom>
          <a:noFill/>
          <a:ln/>
        </p:spPr>
        <p:txBody>
          <a:bodyPr wrap="square" lIns="0" tIns="0" rIns="0" bIns="0" rtlCol="0" anchor="t"/>
          <a:lstStyle/>
          <a:p>
            <a:pPr marL="0" indent="0" algn="l">
              <a:lnSpc>
                <a:spcPts val="1500"/>
              </a:lnSpc>
              <a:buNone/>
            </a:pPr>
            <a:r>
              <a:rPr lang="en-US" sz="1050" b="1" dirty="0">
                <a:solidFill>
                  <a:srgbClr val="DCD7E5"/>
                </a:solidFill>
                <a:latin typeface="Times New Roman" panose="02020603050405020304" pitchFamily="18" charset="0"/>
                <a:ea typeface="Heebo Light" pitchFamily="34" charset="-122"/>
                <a:cs typeface="Times New Roman" panose="02020603050405020304" pitchFamily="18" charset="0"/>
              </a:rPr>
              <a:t>Mixture of Experts Fusion for Fake Audio Detection Using Frozen wav2vec 2.0</a:t>
            </a: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 Zhiyong Wang, Ruibo Fu, Zhengqi Wen, Jianhua Tao, Xiaopeng Wang1, Yuankun Xie, Xin Qi, Shuchen Shi, Yi Lu, Yukun Liu, Chenxing Li, Xuefei Liu, Guanjun Li</a:t>
            </a:r>
            <a:endParaRPr lang="en-US" sz="1050" dirty="0">
              <a:latin typeface="Times New Roman" panose="02020603050405020304" pitchFamily="18" charset="0"/>
              <a:cs typeface="Times New Roman" panose="02020603050405020304" pitchFamily="18" charset="0"/>
            </a:endParaRPr>
          </a:p>
        </p:txBody>
      </p:sp>
      <p:sp>
        <p:nvSpPr>
          <p:cNvPr id="13" name="Text 11"/>
          <p:cNvSpPr/>
          <p:nvPr/>
        </p:nvSpPr>
        <p:spPr>
          <a:xfrm>
            <a:off x="6105168" y="1846659"/>
            <a:ext cx="2420541" cy="190619"/>
          </a:xfrm>
          <a:prstGeom prst="rect">
            <a:avLst/>
          </a:prstGeom>
          <a:noFill/>
          <a:ln/>
        </p:spPr>
        <p:txBody>
          <a:bodyPr wrap="none" lIns="0" tIns="0" rIns="0" bIns="0" rtlCol="0" anchor="t"/>
          <a:lstStyle/>
          <a:p>
            <a:pPr marL="0" indent="0" algn="l">
              <a:lnSpc>
                <a:spcPts val="15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2024/9/18; arXiv preprint arXiv:2409.11909</a:t>
            </a:r>
            <a:endParaRPr lang="en-US" sz="1050" dirty="0">
              <a:latin typeface="Times New Roman" panose="02020603050405020304" pitchFamily="18" charset="0"/>
              <a:cs typeface="Times New Roman" panose="02020603050405020304" pitchFamily="18" charset="0"/>
            </a:endParaRPr>
          </a:p>
        </p:txBody>
      </p:sp>
      <p:sp>
        <p:nvSpPr>
          <p:cNvPr id="14" name="Text 12"/>
          <p:cNvSpPr/>
          <p:nvPr/>
        </p:nvSpPr>
        <p:spPr>
          <a:xfrm>
            <a:off x="8771453" y="1846659"/>
            <a:ext cx="2420541" cy="2287429"/>
          </a:xfrm>
          <a:prstGeom prst="rect">
            <a:avLst/>
          </a:prstGeom>
          <a:noFill/>
          <a:ln/>
        </p:spPr>
        <p:txBody>
          <a:bodyPr wrap="square" lIns="0" tIns="0" rIns="0" bIns="0" rtlCol="0" anchor="t"/>
          <a:lstStyle/>
          <a:p>
            <a:pPr marL="0" indent="0" algn="l">
              <a:lnSpc>
                <a:spcPts val="15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Most of the previously proposed fusion methods require fine-tuning the pretrained models, resulting in excessively long training times and hindering model iteration when facing new speech synthesis technology. To address this issue, this paper proposes a feature fusion method based on the Mixture of Experts, which extracts and integrates features relevant to fake audio detection from layer features, guided by a gating network based on the last layer feature, while freezing the pretrained model.</a:t>
            </a:r>
            <a:endParaRPr lang="en-US" sz="1050" dirty="0">
              <a:latin typeface="Times New Roman" panose="02020603050405020304" pitchFamily="18" charset="0"/>
              <a:cs typeface="Times New Roman" panose="02020603050405020304" pitchFamily="18" charset="0"/>
            </a:endParaRPr>
          </a:p>
        </p:txBody>
      </p:sp>
      <p:sp>
        <p:nvSpPr>
          <p:cNvPr id="15" name="Text 13"/>
          <p:cNvSpPr/>
          <p:nvPr/>
        </p:nvSpPr>
        <p:spPr>
          <a:xfrm>
            <a:off x="11437739" y="1846659"/>
            <a:ext cx="2424351" cy="1906191"/>
          </a:xfrm>
          <a:prstGeom prst="rect">
            <a:avLst/>
          </a:prstGeom>
          <a:noFill/>
          <a:ln/>
        </p:spPr>
        <p:txBody>
          <a:bodyPr wrap="square" lIns="0" tIns="0" rIns="0" bIns="0" rtlCol="0" anchor="t"/>
          <a:lstStyle/>
          <a:p>
            <a:pPr marL="0" indent="0" algn="l">
              <a:lnSpc>
                <a:spcPts val="15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When setting the number of experts per layer feature to 6 or 8, there are improvements in both EER results on the 19LA evaluation set, but the EER results on the other three evaluation sets decline compared to the baseline model. This demonstrates that increasing the number of experts does not necessarily improve the model's generalization performance; in fact, it may lead to overfitting.</a:t>
            </a:r>
            <a:endParaRPr lang="en-US" sz="1050" dirty="0">
              <a:latin typeface="Times New Roman" panose="02020603050405020304" pitchFamily="18" charset="0"/>
              <a:cs typeface="Times New Roman" panose="02020603050405020304" pitchFamily="18" charset="0"/>
            </a:endParaRPr>
          </a:p>
        </p:txBody>
      </p:sp>
      <p:sp>
        <p:nvSpPr>
          <p:cNvPr id="16" name="Shape 14"/>
          <p:cNvSpPr/>
          <p:nvPr/>
        </p:nvSpPr>
        <p:spPr>
          <a:xfrm>
            <a:off x="649248" y="4213146"/>
            <a:ext cx="13331904" cy="3208020"/>
          </a:xfrm>
          <a:prstGeom prst="rect">
            <a:avLst/>
          </a:prstGeom>
          <a:solidFill>
            <a:srgbClr val="FFFFFF">
              <a:alpha val="4000"/>
            </a:srgbClr>
          </a:solidFill>
          <a:ln/>
        </p:spPr>
      </p:sp>
      <p:sp>
        <p:nvSpPr>
          <p:cNvPr id="17" name="Text 15"/>
          <p:cNvSpPr/>
          <p:nvPr/>
        </p:nvSpPr>
        <p:spPr>
          <a:xfrm>
            <a:off x="768787" y="4292203"/>
            <a:ext cx="2424351" cy="190619"/>
          </a:xfrm>
          <a:prstGeom prst="rect">
            <a:avLst/>
          </a:prstGeom>
          <a:noFill/>
          <a:ln/>
        </p:spPr>
        <p:txBody>
          <a:bodyPr wrap="none" lIns="0" tIns="0" rIns="0" bIns="0" rtlCol="0" anchor="t"/>
          <a:lstStyle/>
          <a:p>
            <a:pPr marL="0" indent="0" algn="l">
              <a:lnSpc>
                <a:spcPts val="15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2.</a:t>
            </a:r>
            <a:endParaRPr lang="en-US" sz="1050" dirty="0">
              <a:latin typeface="Times New Roman" panose="02020603050405020304" pitchFamily="18" charset="0"/>
              <a:cs typeface="Times New Roman" panose="02020603050405020304" pitchFamily="18" charset="0"/>
            </a:endParaRPr>
          </a:p>
        </p:txBody>
      </p:sp>
      <p:sp>
        <p:nvSpPr>
          <p:cNvPr id="18" name="Text 16"/>
          <p:cNvSpPr/>
          <p:nvPr/>
        </p:nvSpPr>
        <p:spPr>
          <a:xfrm>
            <a:off x="3438882" y="4292203"/>
            <a:ext cx="2420541" cy="953095"/>
          </a:xfrm>
          <a:prstGeom prst="rect">
            <a:avLst/>
          </a:prstGeom>
          <a:noFill/>
          <a:ln/>
        </p:spPr>
        <p:txBody>
          <a:bodyPr wrap="square" lIns="0" tIns="0" rIns="0" bIns="0" rtlCol="0" anchor="t"/>
          <a:lstStyle/>
          <a:p>
            <a:pPr marL="0" indent="0" algn="l">
              <a:lnSpc>
                <a:spcPts val="1500"/>
              </a:lnSpc>
              <a:buNone/>
            </a:pPr>
            <a:r>
              <a:rPr lang="en-US" sz="1050" b="1" dirty="0">
                <a:solidFill>
                  <a:srgbClr val="DCD7E5"/>
                </a:solidFill>
                <a:latin typeface="Times New Roman" panose="02020603050405020304" pitchFamily="18" charset="0"/>
                <a:ea typeface="Heebo Light" pitchFamily="34" charset="-122"/>
                <a:cs typeface="Times New Roman" panose="02020603050405020304" pitchFamily="18" charset="0"/>
              </a:rPr>
              <a:t>Open Challenges in Synthetic Speech Detection</a:t>
            </a: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 Luca Cuccovillo, Christoforos Papastergiopoulos, Anastasios Vafeiadis, Artem Yaroshchuk, Patrick Aichroth, Konstantinos Votis, and Dimitrios Tzovaras</a:t>
            </a:r>
            <a:endParaRPr lang="en-US" sz="1050" dirty="0">
              <a:latin typeface="Times New Roman" panose="02020603050405020304" pitchFamily="18" charset="0"/>
              <a:cs typeface="Times New Roman" panose="02020603050405020304" pitchFamily="18" charset="0"/>
            </a:endParaRPr>
          </a:p>
        </p:txBody>
      </p:sp>
      <p:sp>
        <p:nvSpPr>
          <p:cNvPr id="19" name="Text 17"/>
          <p:cNvSpPr/>
          <p:nvPr/>
        </p:nvSpPr>
        <p:spPr>
          <a:xfrm>
            <a:off x="6105168" y="4292203"/>
            <a:ext cx="2420541" cy="190619"/>
          </a:xfrm>
          <a:prstGeom prst="rect">
            <a:avLst/>
          </a:prstGeom>
          <a:noFill/>
          <a:ln/>
        </p:spPr>
        <p:txBody>
          <a:bodyPr wrap="none" lIns="0" tIns="0" rIns="0" bIns="0" rtlCol="0" anchor="t"/>
          <a:lstStyle/>
          <a:p>
            <a:pPr marL="0" indent="0" algn="l">
              <a:lnSpc>
                <a:spcPts val="15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arXiv:2209.07180v3 [eess.AS] 26 Jan 2023</a:t>
            </a:r>
            <a:endParaRPr lang="en-US" sz="1050" dirty="0">
              <a:latin typeface="Times New Roman" panose="02020603050405020304" pitchFamily="18" charset="0"/>
              <a:cs typeface="Times New Roman" panose="02020603050405020304" pitchFamily="18" charset="0"/>
            </a:endParaRPr>
          </a:p>
        </p:txBody>
      </p:sp>
      <p:sp>
        <p:nvSpPr>
          <p:cNvPr id="20" name="Text 18"/>
          <p:cNvSpPr/>
          <p:nvPr/>
        </p:nvSpPr>
        <p:spPr>
          <a:xfrm>
            <a:off x="8771453" y="4292203"/>
            <a:ext cx="2420541" cy="2287429"/>
          </a:xfrm>
          <a:prstGeom prst="rect">
            <a:avLst/>
          </a:prstGeom>
          <a:noFill/>
          <a:ln/>
        </p:spPr>
        <p:txBody>
          <a:bodyPr wrap="square" lIns="0" tIns="0" rIns="0" bIns="0" rtlCol="0" anchor="t"/>
          <a:lstStyle/>
          <a:p>
            <a:pPr marL="0" indent="0" algn="l">
              <a:lnSpc>
                <a:spcPts val="15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In this paper the current status and open challenges of synthetic speech detection are addressed. The work comprises an initial analysis of available open datasets and of existing detection methods, a description of the requirements for new research datasets compliant with regulations and better representing real-case scenarios, and a discussion of the desired characteristics of future trustworthy detection methods in terms of both functional and non-functional requirements.</a:t>
            </a:r>
            <a:endParaRPr lang="en-US" sz="1050" dirty="0">
              <a:latin typeface="Times New Roman" panose="02020603050405020304" pitchFamily="18" charset="0"/>
              <a:cs typeface="Times New Roman" panose="02020603050405020304" pitchFamily="18" charset="0"/>
            </a:endParaRPr>
          </a:p>
        </p:txBody>
      </p:sp>
      <p:sp>
        <p:nvSpPr>
          <p:cNvPr id="21" name="Text 19"/>
          <p:cNvSpPr/>
          <p:nvPr/>
        </p:nvSpPr>
        <p:spPr>
          <a:xfrm>
            <a:off x="11437739" y="4292203"/>
            <a:ext cx="2424351" cy="3049905"/>
          </a:xfrm>
          <a:prstGeom prst="rect">
            <a:avLst/>
          </a:prstGeom>
          <a:noFill/>
          <a:ln/>
        </p:spPr>
        <p:txBody>
          <a:bodyPr wrap="square" lIns="0" tIns="0" rIns="0" bIns="0" rtlCol="0" anchor="t"/>
          <a:lstStyle/>
          <a:p>
            <a:pPr marL="0" indent="0" algn="l">
              <a:lnSpc>
                <a:spcPts val="15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The first challenge related to the collection of data suitable for research on synthetic speech detection, is the collection of real data. A second challenge related to the collection of data suitable for research on synthetic speech detection, is the creation of representative synthetic data. As spoofing attacks can be unpredictable in nature, it is important to develop robust models able to identify the relevant artifacts in speech recordings and generalize well to unknown scenarios. Federated Learning: In recent years, data regulations and privacy concerns for data sharing among different parties of a network, increased the demand for distributed learning methodologies.</a:t>
            </a:r>
            <a:endParaRPr lang="en-US" sz="105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4255" y="897374"/>
            <a:ext cx="4040148" cy="408742"/>
          </a:xfrm>
          <a:prstGeom prst="rect">
            <a:avLst/>
          </a:prstGeom>
          <a:noFill/>
          <a:ln/>
        </p:spPr>
        <p:txBody>
          <a:bodyPr wrap="none" lIns="0" tIns="0" rIns="0" bIns="0" rtlCol="0" anchor="t"/>
          <a:lstStyle/>
          <a:p>
            <a:pPr marL="0" indent="0" algn="l">
              <a:lnSpc>
                <a:spcPts val="3200"/>
              </a:lnSpc>
              <a:buNone/>
            </a:pPr>
            <a:r>
              <a:rPr lang="en-US" sz="2400" dirty="0">
                <a:solidFill>
                  <a:srgbClr val="F2F0F4"/>
                </a:solidFill>
                <a:latin typeface="Times New Roman" panose="02020603050405020304" pitchFamily="18" charset="0"/>
                <a:ea typeface="Montserrat" pitchFamily="34" charset="-122"/>
                <a:cs typeface="Times New Roman" panose="02020603050405020304" pitchFamily="18" charset="0"/>
              </a:rPr>
              <a:t>Literature Survey</a:t>
            </a:r>
            <a:endParaRPr lang="en-US" sz="2400" dirty="0">
              <a:latin typeface="Times New Roman" panose="02020603050405020304" pitchFamily="18" charset="0"/>
              <a:cs typeface="Times New Roman" panose="02020603050405020304" pitchFamily="18" charset="0"/>
            </a:endParaRPr>
          </a:p>
        </p:txBody>
      </p:sp>
      <p:sp>
        <p:nvSpPr>
          <p:cNvPr id="3" name="Shape 1"/>
          <p:cNvSpPr/>
          <p:nvPr/>
        </p:nvSpPr>
        <p:spPr>
          <a:xfrm>
            <a:off x="704255" y="1567696"/>
            <a:ext cx="13221891" cy="5764530"/>
          </a:xfrm>
          <a:prstGeom prst="roundRect">
            <a:avLst>
              <a:gd name="adj" fmla="val 953"/>
            </a:avLst>
          </a:prstGeom>
          <a:noFill/>
          <a:ln w="7620">
            <a:solidFill>
              <a:srgbClr val="FFFFFF">
                <a:alpha val="24000"/>
              </a:srgbClr>
            </a:solidFill>
            <a:prstDash val="solid"/>
          </a:ln>
        </p:spPr>
      </p:sp>
      <p:sp>
        <p:nvSpPr>
          <p:cNvPr id="4" name="Shape 2"/>
          <p:cNvSpPr/>
          <p:nvPr/>
        </p:nvSpPr>
        <p:spPr>
          <a:xfrm>
            <a:off x="711875" y="1575316"/>
            <a:ext cx="13206651" cy="381476"/>
          </a:xfrm>
          <a:prstGeom prst="rect">
            <a:avLst/>
          </a:prstGeom>
          <a:solidFill>
            <a:srgbClr val="FFFFFF">
              <a:alpha val="4000"/>
            </a:srgbClr>
          </a:solidFill>
          <a:ln/>
        </p:spPr>
      </p:sp>
      <p:sp>
        <p:nvSpPr>
          <p:cNvPr id="5" name="Text 3"/>
          <p:cNvSpPr/>
          <p:nvPr/>
        </p:nvSpPr>
        <p:spPr>
          <a:xfrm>
            <a:off x="842843" y="1661398"/>
            <a:ext cx="2376011" cy="209312"/>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Sr. No</a:t>
            </a:r>
            <a:endParaRPr lang="en-US" sz="1400" dirty="0">
              <a:latin typeface="Times New Roman" panose="02020603050405020304" pitchFamily="18" charset="0"/>
              <a:cs typeface="Times New Roman" panose="02020603050405020304" pitchFamily="18" charset="0"/>
            </a:endParaRPr>
          </a:p>
        </p:txBody>
      </p:sp>
      <p:sp>
        <p:nvSpPr>
          <p:cNvPr id="6" name="Text 4"/>
          <p:cNvSpPr/>
          <p:nvPr/>
        </p:nvSpPr>
        <p:spPr>
          <a:xfrm>
            <a:off x="3487936" y="1661398"/>
            <a:ext cx="2372201" cy="209312"/>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Title of Paper &amp; Author</a:t>
            </a:r>
            <a:endParaRPr lang="en-US" sz="1400" dirty="0">
              <a:latin typeface="Times New Roman" panose="02020603050405020304" pitchFamily="18" charset="0"/>
              <a:cs typeface="Times New Roman" panose="02020603050405020304" pitchFamily="18" charset="0"/>
            </a:endParaRPr>
          </a:p>
        </p:txBody>
      </p:sp>
      <p:sp>
        <p:nvSpPr>
          <p:cNvPr id="7" name="Text 5"/>
          <p:cNvSpPr/>
          <p:nvPr/>
        </p:nvSpPr>
        <p:spPr>
          <a:xfrm>
            <a:off x="6129218" y="1661398"/>
            <a:ext cx="2372201" cy="209312"/>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Name of Publisher and Year</a:t>
            </a:r>
            <a:endParaRPr lang="en-US" sz="1400" dirty="0">
              <a:latin typeface="Times New Roman" panose="02020603050405020304" pitchFamily="18" charset="0"/>
              <a:cs typeface="Times New Roman" panose="02020603050405020304" pitchFamily="18" charset="0"/>
            </a:endParaRPr>
          </a:p>
        </p:txBody>
      </p:sp>
      <p:sp>
        <p:nvSpPr>
          <p:cNvPr id="8" name="Text 6"/>
          <p:cNvSpPr/>
          <p:nvPr/>
        </p:nvSpPr>
        <p:spPr>
          <a:xfrm>
            <a:off x="8770501" y="1661398"/>
            <a:ext cx="2372201" cy="209312"/>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Description</a:t>
            </a:r>
            <a:endParaRPr lang="en-US" sz="1400" dirty="0">
              <a:latin typeface="Times New Roman" panose="02020603050405020304" pitchFamily="18" charset="0"/>
              <a:cs typeface="Times New Roman" panose="02020603050405020304" pitchFamily="18" charset="0"/>
            </a:endParaRPr>
          </a:p>
        </p:txBody>
      </p:sp>
      <p:sp>
        <p:nvSpPr>
          <p:cNvPr id="9" name="Text 7"/>
          <p:cNvSpPr/>
          <p:nvPr/>
        </p:nvSpPr>
        <p:spPr>
          <a:xfrm>
            <a:off x="11411783" y="1661398"/>
            <a:ext cx="2376011" cy="209312"/>
          </a:xfrm>
          <a:prstGeom prst="rect">
            <a:avLst/>
          </a:prstGeom>
          <a:noFill/>
          <a:ln/>
        </p:spPr>
        <p:txBody>
          <a:bodyPr wrap="none" lIns="0" tIns="0" rIns="0" bIns="0" rtlCol="0" anchor="t"/>
          <a:lstStyle/>
          <a:p>
            <a:pPr marL="0" indent="0" algn="l">
              <a:lnSpc>
                <a:spcPts val="160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Challenges</a:t>
            </a:r>
            <a:endParaRPr lang="en-US" sz="1400" dirty="0">
              <a:latin typeface="Times New Roman" panose="02020603050405020304" pitchFamily="18" charset="0"/>
              <a:cs typeface="Times New Roman" panose="02020603050405020304" pitchFamily="18" charset="0"/>
            </a:endParaRPr>
          </a:p>
        </p:txBody>
      </p:sp>
      <p:sp>
        <p:nvSpPr>
          <p:cNvPr id="10" name="Shape 8"/>
          <p:cNvSpPr/>
          <p:nvPr/>
        </p:nvSpPr>
        <p:spPr>
          <a:xfrm>
            <a:off x="711875" y="1956792"/>
            <a:ext cx="13206651" cy="2474595"/>
          </a:xfrm>
          <a:prstGeom prst="rect">
            <a:avLst/>
          </a:prstGeom>
          <a:solidFill>
            <a:srgbClr val="000000">
              <a:alpha val="4000"/>
            </a:srgbClr>
          </a:solidFill>
          <a:ln/>
        </p:spPr>
      </p:sp>
      <p:sp>
        <p:nvSpPr>
          <p:cNvPr id="11" name="Text 9"/>
          <p:cNvSpPr/>
          <p:nvPr/>
        </p:nvSpPr>
        <p:spPr>
          <a:xfrm>
            <a:off x="842843" y="2042874"/>
            <a:ext cx="2376011" cy="209312"/>
          </a:xfrm>
          <a:prstGeom prst="rect">
            <a:avLst/>
          </a:prstGeom>
          <a:noFill/>
          <a:ln/>
        </p:spPr>
        <p:txBody>
          <a:bodyPr wrap="non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3.</a:t>
            </a:r>
            <a:endParaRPr lang="en-US" sz="1050" dirty="0">
              <a:latin typeface="Times New Roman" panose="02020603050405020304" pitchFamily="18" charset="0"/>
              <a:cs typeface="Times New Roman" panose="02020603050405020304" pitchFamily="18" charset="0"/>
            </a:endParaRPr>
          </a:p>
        </p:txBody>
      </p:sp>
      <p:sp>
        <p:nvSpPr>
          <p:cNvPr id="12" name="Text 10"/>
          <p:cNvSpPr/>
          <p:nvPr/>
        </p:nvSpPr>
        <p:spPr>
          <a:xfrm>
            <a:off x="3487936" y="2042874"/>
            <a:ext cx="2372201" cy="1255871"/>
          </a:xfrm>
          <a:prstGeom prst="rect">
            <a:avLst/>
          </a:prstGeom>
          <a:noFill/>
          <a:ln/>
        </p:spPr>
        <p:txBody>
          <a:bodyPr wrap="square" lIns="0" tIns="0" rIns="0" bIns="0" rtlCol="0" anchor="t"/>
          <a:lstStyle/>
          <a:p>
            <a:pPr marL="0" indent="0" algn="l">
              <a:lnSpc>
                <a:spcPts val="1600"/>
              </a:lnSpc>
              <a:buNone/>
            </a:pPr>
            <a:r>
              <a:rPr lang="en-US" sz="1050" b="1" dirty="0">
                <a:solidFill>
                  <a:srgbClr val="DCD7E5"/>
                </a:solidFill>
                <a:latin typeface="Times New Roman" panose="02020603050405020304" pitchFamily="18" charset="0"/>
                <a:ea typeface="Heebo Light" pitchFamily="34" charset="-122"/>
                <a:cs typeface="Times New Roman" panose="02020603050405020304" pitchFamily="18" charset="0"/>
              </a:rPr>
              <a:t>A Noval Feature via Color Quantisation for Fake Audio Detection</a:t>
            </a: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 Zhiyong Wang, Xiaopeng Wang, Yuankun Xie, Ruibo Fu1, Zhengqi Wen5, Jianhua Tao, Yukun Liu, Guanjun Li, Xin Qi, Yi Lu, Xuefei Liu, Yongwei Li</a:t>
            </a:r>
            <a:endParaRPr lang="en-US" sz="1050" dirty="0">
              <a:latin typeface="Times New Roman" panose="02020603050405020304" pitchFamily="18" charset="0"/>
              <a:cs typeface="Times New Roman" panose="02020603050405020304" pitchFamily="18" charset="0"/>
            </a:endParaRPr>
          </a:p>
        </p:txBody>
      </p:sp>
      <p:sp>
        <p:nvSpPr>
          <p:cNvPr id="13" name="Text 11"/>
          <p:cNvSpPr/>
          <p:nvPr/>
        </p:nvSpPr>
        <p:spPr>
          <a:xfrm>
            <a:off x="6129218" y="2042874"/>
            <a:ext cx="2372201" cy="209312"/>
          </a:xfrm>
          <a:prstGeom prst="rect">
            <a:avLst/>
          </a:prstGeom>
          <a:noFill/>
          <a:ln/>
        </p:spPr>
        <p:txBody>
          <a:bodyPr wrap="non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arXiv:2408.10849v1 [cs.SD] 20 Aug 2024</a:t>
            </a:r>
            <a:endParaRPr lang="en-US" sz="1050" dirty="0">
              <a:latin typeface="Times New Roman" panose="02020603050405020304" pitchFamily="18" charset="0"/>
              <a:cs typeface="Times New Roman" panose="02020603050405020304" pitchFamily="18" charset="0"/>
            </a:endParaRPr>
          </a:p>
        </p:txBody>
      </p:sp>
      <p:sp>
        <p:nvSpPr>
          <p:cNvPr id="14" name="Text 12"/>
          <p:cNvSpPr/>
          <p:nvPr/>
        </p:nvSpPr>
        <p:spPr>
          <a:xfrm>
            <a:off x="8770501" y="2042874"/>
            <a:ext cx="2372201" cy="1883807"/>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This paper proposes a noval feature extraction method via color quantisation which constrains the reconstruction to use a limited number of colors for the spectral image-like input. The proposed method ensures reconstructed input differs from the original, which allows for intuitive observation of the focus areas in the spectral reconstruction.</a:t>
            </a:r>
            <a:endParaRPr lang="en-US" sz="1050" dirty="0">
              <a:latin typeface="Times New Roman" panose="02020603050405020304" pitchFamily="18" charset="0"/>
              <a:cs typeface="Times New Roman" panose="02020603050405020304" pitchFamily="18" charset="0"/>
            </a:endParaRPr>
          </a:p>
        </p:txBody>
      </p:sp>
      <p:sp>
        <p:nvSpPr>
          <p:cNvPr id="15" name="Text 13"/>
          <p:cNvSpPr/>
          <p:nvPr/>
        </p:nvSpPr>
        <p:spPr>
          <a:xfrm>
            <a:off x="11411783" y="2042874"/>
            <a:ext cx="2376011" cy="2302431"/>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Interpretability: Traditional methods for fake audio detection often struggle with interpretability, making it difficult to intuitively distinguish between real and fake audio1. Color Quantization Constraints: The proposed method constrains the reconstruction to use a limited number of colors, which can be challenging as it requires the model to effectively highlight the differences in the spectral features2.</a:t>
            </a:r>
            <a:endParaRPr lang="en-US" sz="1050" dirty="0">
              <a:latin typeface="Times New Roman" panose="02020603050405020304" pitchFamily="18" charset="0"/>
              <a:cs typeface="Times New Roman" panose="02020603050405020304" pitchFamily="18" charset="0"/>
            </a:endParaRPr>
          </a:p>
        </p:txBody>
      </p:sp>
      <p:sp>
        <p:nvSpPr>
          <p:cNvPr id="16" name="Shape 14"/>
          <p:cNvSpPr/>
          <p:nvPr/>
        </p:nvSpPr>
        <p:spPr>
          <a:xfrm>
            <a:off x="711875" y="4431387"/>
            <a:ext cx="13206651" cy="2893219"/>
          </a:xfrm>
          <a:prstGeom prst="rect">
            <a:avLst/>
          </a:prstGeom>
          <a:solidFill>
            <a:srgbClr val="FFFFFF">
              <a:alpha val="4000"/>
            </a:srgbClr>
          </a:solidFill>
          <a:ln/>
        </p:spPr>
      </p:sp>
      <p:sp>
        <p:nvSpPr>
          <p:cNvPr id="17" name="Text 15"/>
          <p:cNvSpPr/>
          <p:nvPr/>
        </p:nvSpPr>
        <p:spPr>
          <a:xfrm>
            <a:off x="842843" y="4517469"/>
            <a:ext cx="2376011" cy="209312"/>
          </a:xfrm>
          <a:prstGeom prst="rect">
            <a:avLst/>
          </a:prstGeom>
          <a:noFill/>
          <a:ln/>
        </p:spPr>
        <p:txBody>
          <a:bodyPr wrap="non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4.</a:t>
            </a:r>
            <a:endParaRPr lang="en-US" sz="1050" dirty="0">
              <a:latin typeface="Times New Roman" panose="02020603050405020304" pitchFamily="18" charset="0"/>
              <a:cs typeface="Times New Roman" panose="02020603050405020304" pitchFamily="18" charset="0"/>
            </a:endParaRPr>
          </a:p>
        </p:txBody>
      </p:sp>
      <p:sp>
        <p:nvSpPr>
          <p:cNvPr id="18" name="Text 16"/>
          <p:cNvSpPr/>
          <p:nvPr/>
        </p:nvSpPr>
        <p:spPr>
          <a:xfrm>
            <a:off x="3487936" y="4517469"/>
            <a:ext cx="2372201" cy="1255871"/>
          </a:xfrm>
          <a:prstGeom prst="rect">
            <a:avLst/>
          </a:prstGeom>
          <a:noFill/>
          <a:ln/>
        </p:spPr>
        <p:txBody>
          <a:bodyPr wrap="square" lIns="0" tIns="0" rIns="0" bIns="0" rtlCol="0" anchor="t"/>
          <a:lstStyle/>
          <a:p>
            <a:pPr marL="0" indent="0" algn="l">
              <a:lnSpc>
                <a:spcPts val="1600"/>
              </a:lnSpc>
              <a:buNone/>
            </a:pPr>
            <a:r>
              <a:rPr lang="en-US" sz="1050" b="1" dirty="0">
                <a:solidFill>
                  <a:srgbClr val="DCD7E5"/>
                </a:solidFill>
                <a:latin typeface="Times New Roman" panose="02020603050405020304" pitchFamily="18" charset="0"/>
                <a:ea typeface="Heebo Light" pitchFamily="34" charset="-122"/>
                <a:cs typeface="Times New Roman" panose="02020603050405020304" pitchFamily="18" charset="0"/>
              </a:rPr>
              <a:t>Temporal Variability and Multi-Viewed Self-Supervised Representations to Tackle the ASVspoof5 Deepfake Challenge;</a:t>
            </a: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 Yuankun Xie, Xiaopeng Wang, Zhiyong Wang, Ruibo Fu, Zhengqi Wen, Haonan Cheng, Long Ye</a:t>
            </a:r>
            <a:endParaRPr lang="en-US" sz="1050" dirty="0">
              <a:latin typeface="Times New Roman" panose="02020603050405020304" pitchFamily="18" charset="0"/>
              <a:cs typeface="Times New Roman" panose="02020603050405020304" pitchFamily="18" charset="0"/>
            </a:endParaRPr>
          </a:p>
        </p:txBody>
      </p:sp>
      <p:sp>
        <p:nvSpPr>
          <p:cNvPr id="19" name="Text 17"/>
          <p:cNvSpPr/>
          <p:nvPr/>
        </p:nvSpPr>
        <p:spPr>
          <a:xfrm>
            <a:off x="6129218" y="4517469"/>
            <a:ext cx="2372201" cy="209312"/>
          </a:xfrm>
          <a:prstGeom prst="rect">
            <a:avLst/>
          </a:prstGeom>
          <a:noFill/>
          <a:ln/>
        </p:spPr>
        <p:txBody>
          <a:bodyPr wrap="non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arXiv:2408.06922v1 [cs.SD] 13 Aug 2024</a:t>
            </a:r>
            <a:endParaRPr lang="en-US" sz="1050" dirty="0">
              <a:latin typeface="Times New Roman" panose="02020603050405020304" pitchFamily="18" charset="0"/>
              <a:cs typeface="Times New Roman" panose="02020603050405020304" pitchFamily="18" charset="0"/>
            </a:endParaRPr>
          </a:p>
        </p:txBody>
      </p:sp>
      <p:sp>
        <p:nvSpPr>
          <p:cNvPr id="20" name="Text 18"/>
          <p:cNvSpPr/>
          <p:nvPr/>
        </p:nvSpPr>
        <p:spPr>
          <a:xfrm>
            <a:off x="8770501" y="4517469"/>
            <a:ext cx="2372201" cy="2721054"/>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In this paper, we focus on addressing the problem of open-domain audio deepfake detection, which corresponds directly to the ASVspoof5 Track1 open condition. At first, we comprehensively investigate various CM on ASVspoof5, including data expansion, data augmentation, and self-supervised learning (SSL) features. Due to the high-frequency gaps characteristic of the ASVspoof5 dataset, we introduce Frequency Mask, a data augmentation method that masks specific frequency bands to improve CM robustness.</a:t>
            </a:r>
            <a:endParaRPr lang="en-US" sz="1050" dirty="0">
              <a:latin typeface="Times New Roman" panose="02020603050405020304" pitchFamily="18" charset="0"/>
              <a:cs typeface="Times New Roman" panose="02020603050405020304" pitchFamily="18" charset="0"/>
            </a:endParaRPr>
          </a:p>
        </p:txBody>
      </p:sp>
      <p:sp>
        <p:nvSpPr>
          <p:cNvPr id="21" name="Text 19"/>
          <p:cNvSpPr/>
          <p:nvPr/>
        </p:nvSpPr>
        <p:spPr>
          <a:xfrm>
            <a:off x="11411783" y="4517469"/>
            <a:ext cx="2376011" cy="2721054"/>
          </a:xfrm>
          <a:prstGeom prst="rect">
            <a:avLst/>
          </a:prstGeom>
          <a:noFill/>
          <a:ln/>
        </p:spPr>
        <p:txBody>
          <a:bodyPr wrap="square" lIns="0" tIns="0" rIns="0" bIns="0" rtlCol="0" anchor="t"/>
          <a:lstStyle/>
          <a:p>
            <a:pPr marL="0" indent="0" algn="l">
              <a:lnSpc>
                <a:spcPts val="160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Multi-Viewed Representations: Combining multiple perspectives or views of the audio data helps in capturing different aspects of the signal. However, integrating these views effectively to improve detection accuracy is challenging. Self-Supervised Learning (SSL): Leveraging SSL features can enhance the model's ability to learn from unlabeled data. The challenge lies in effectively utilizing these features to improve the robustness of the countermeasures</a:t>
            </a:r>
            <a:endParaRPr lang="en-US" sz="105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5203" y="730568"/>
            <a:ext cx="3871198" cy="391835"/>
          </a:xfrm>
          <a:prstGeom prst="rect">
            <a:avLst/>
          </a:prstGeom>
          <a:noFill/>
          <a:ln/>
        </p:spPr>
        <p:txBody>
          <a:bodyPr wrap="none" lIns="0" tIns="0" rIns="0" bIns="0" rtlCol="0" anchor="t"/>
          <a:lstStyle/>
          <a:p>
            <a:pPr marL="0" indent="0" algn="l">
              <a:lnSpc>
                <a:spcPts val="3050"/>
              </a:lnSpc>
              <a:buNone/>
            </a:pPr>
            <a:r>
              <a:rPr lang="en-US" sz="2450" dirty="0">
                <a:solidFill>
                  <a:srgbClr val="F2F0F4"/>
                </a:solidFill>
                <a:latin typeface="Times New Roman" panose="02020603050405020304" pitchFamily="18" charset="0"/>
                <a:ea typeface="Montserrat" pitchFamily="34" charset="-122"/>
                <a:cs typeface="Times New Roman" panose="02020603050405020304" pitchFamily="18" charset="0"/>
              </a:rPr>
              <a:t>Literature Survey</a:t>
            </a:r>
            <a:endParaRPr lang="en-US" sz="2450" dirty="0">
              <a:latin typeface="Times New Roman" panose="02020603050405020304" pitchFamily="18" charset="0"/>
              <a:cs typeface="Times New Roman" panose="02020603050405020304" pitchFamily="18" charset="0"/>
            </a:endParaRPr>
          </a:p>
        </p:txBody>
      </p:sp>
      <p:sp>
        <p:nvSpPr>
          <p:cNvPr id="3" name="Shape 1"/>
          <p:cNvSpPr/>
          <p:nvPr/>
        </p:nvSpPr>
        <p:spPr>
          <a:xfrm>
            <a:off x="675203" y="1373148"/>
            <a:ext cx="13279993" cy="6125766"/>
          </a:xfrm>
          <a:prstGeom prst="roundRect">
            <a:avLst>
              <a:gd name="adj" fmla="val 860"/>
            </a:avLst>
          </a:prstGeom>
          <a:noFill/>
          <a:ln w="7620">
            <a:solidFill>
              <a:srgbClr val="FFFFFF">
                <a:alpha val="24000"/>
              </a:srgbClr>
            </a:solidFill>
            <a:prstDash val="solid"/>
          </a:ln>
        </p:spPr>
      </p:sp>
      <p:sp>
        <p:nvSpPr>
          <p:cNvPr id="4" name="Shape 2"/>
          <p:cNvSpPr/>
          <p:nvPr/>
        </p:nvSpPr>
        <p:spPr>
          <a:xfrm>
            <a:off x="682823" y="1380768"/>
            <a:ext cx="13264753" cy="365998"/>
          </a:xfrm>
          <a:prstGeom prst="rect">
            <a:avLst/>
          </a:prstGeom>
          <a:solidFill>
            <a:srgbClr val="FFFFFF">
              <a:alpha val="4000"/>
            </a:srgbClr>
          </a:solidFill>
          <a:ln/>
        </p:spPr>
      </p:sp>
      <p:sp>
        <p:nvSpPr>
          <p:cNvPr id="5" name="Text 3"/>
          <p:cNvSpPr/>
          <p:nvPr/>
        </p:nvSpPr>
        <p:spPr>
          <a:xfrm>
            <a:off x="808196" y="1463516"/>
            <a:ext cx="2398395" cy="200501"/>
          </a:xfrm>
          <a:prstGeom prst="rect">
            <a:avLst/>
          </a:prstGeom>
          <a:noFill/>
          <a:ln/>
        </p:spPr>
        <p:txBody>
          <a:bodyPr wrap="none" lIns="0" tIns="0" rIns="0" bIns="0" rtlCol="0" anchor="t"/>
          <a:lstStyle/>
          <a:p>
            <a:pPr marL="0" indent="0" algn="l">
              <a:lnSpc>
                <a:spcPts val="15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Sr. No</a:t>
            </a:r>
            <a:endParaRPr lang="en-US" sz="1400" dirty="0">
              <a:latin typeface="Times New Roman" panose="02020603050405020304" pitchFamily="18" charset="0"/>
              <a:cs typeface="Times New Roman" panose="02020603050405020304" pitchFamily="18" charset="0"/>
            </a:endParaRPr>
          </a:p>
        </p:txBody>
      </p:sp>
      <p:sp>
        <p:nvSpPr>
          <p:cNvPr id="6" name="Text 4"/>
          <p:cNvSpPr/>
          <p:nvPr/>
        </p:nvSpPr>
        <p:spPr>
          <a:xfrm>
            <a:off x="3464957" y="1463516"/>
            <a:ext cx="2394585" cy="200501"/>
          </a:xfrm>
          <a:prstGeom prst="rect">
            <a:avLst/>
          </a:prstGeom>
          <a:noFill/>
          <a:ln/>
        </p:spPr>
        <p:txBody>
          <a:bodyPr wrap="none" lIns="0" tIns="0" rIns="0" bIns="0" rtlCol="0" anchor="t"/>
          <a:lstStyle/>
          <a:p>
            <a:pPr marL="0" indent="0" algn="l">
              <a:lnSpc>
                <a:spcPts val="15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Title of Paper &amp; Author</a:t>
            </a:r>
            <a:endParaRPr lang="en-US" sz="1400" dirty="0">
              <a:latin typeface="Times New Roman" panose="02020603050405020304" pitchFamily="18" charset="0"/>
              <a:cs typeface="Times New Roman" panose="02020603050405020304" pitchFamily="18" charset="0"/>
            </a:endParaRPr>
          </a:p>
        </p:txBody>
      </p:sp>
      <p:sp>
        <p:nvSpPr>
          <p:cNvPr id="7" name="Text 5"/>
          <p:cNvSpPr/>
          <p:nvPr/>
        </p:nvSpPr>
        <p:spPr>
          <a:xfrm>
            <a:off x="6117908" y="1463516"/>
            <a:ext cx="2394585" cy="200501"/>
          </a:xfrm>
          <a:prstGeom prst="rect">
            <a:avLst/>
          </a:prstGeom>
          <a:noFill/>
          <a:ln/>
        </p:spPr>
        <p:txBody>
          <a:bodyPr wrap="none" lIns="0" tIns="0" rIns="0" bIns="0" rtlCol="0" anchor="t"/>
          <a:lstStyle/>
          <a:p>
            <a:pPr marL="0" indent="0" algn="l">
              <a:lnSpc>
                <a:spcPts val="15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Name of Publisher and Year</a:t>
            </a:r>
            <a:endParaRPr lang="en-US" sz="1400" dirty="0">
              <a:latin typeface="Times New Roman" panose="02020603050405020304" pitchFamily="18" charset="0"/>
              <a:cs typeface="Times New Roman" panose="02020603050405020304" pitchFamily="18" charset="0"/>
            </a:endParaRPr>
          </a:p>
        </p:txBody>
      </p:sp>
      <p:sp>
        <p:nvSpPr>
          <p:cNvPr id="8" name="Text 6"/>
          <p:cNvSpPr/>
          <p:nvPr/>
        </p:nvSpPr>
        <p:spPr>
          <a:xfrm>
            <a:off x="8770858" y="1463516"/>
            <a:ext cx="2394585" cy="200501"/>
          </a:xfrm>
          <a:prstGeom prst="rect">
            <a:avLst/>
          </a:prstGeom>
          <a:noFill/>
          <a:ln/>
        </p:spPr>
        <p:txBody>
          <a:bodyPr wrap="none" lIns="0" tIns="0" rIns="0" bIns="0" rtlCol="0" anchor="t"/>
          <a:lstStyle/>
          <a:p>
            <a:pPr marL="0" indent="0" algn="l">
              <a:lnSpc>
                <a:spcPts val="15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Description</a:t>
            </a:r>
            <a:endParaRPr lang="en-US" sz="1400" dirty="0">
              <a:latin typeface="Times New Roman" panose="02020603050405020304" pitchFamily="18" charset="0"/>
              <a:cs typeface="Times New Roman" panose="02020603050405020304" pitchFamily="18" charset="0"/>
            </a:endParaRPr>
          </a:p>
        </p:txBody>
      </p:sp>
      <p:sp>
        <p:nvSpPr>
          <p:cNvPr id="9" name="Text 7"/>
          <p:cNvSpPr/>
          <p:nvPr/>
        </p:nvSpPr>
        <p:spPr>
          <a:xfrm>
            <a:off x="11423809" y="1463516"/>
            <a:ext cx="2398395" cy="200501"/>
          </a:xfrm>
          <a:prstGeom prst="rect">
            <a:avLst/>
          </a:prstGeom>
          <a:noFill/>
          <a:ln/>
        </p:spPr>
        <p:txBody>
          <a:bodyPr wrap="none" lIns="0" tIns="0" rIns="0" bIns="0" rtlCol="0" anchor="t"/>
          <a:lstStyle/>
          <a:p>
            <a:pPr marL="0" indent="0" algn="l">
              <a:lnSpc>
                <a:spcPts val="1550"/>
              </a:lnSpc>
              <a:buNone/>
            </a:pPr>
            <a:r>
              <a:rPr lang="en-US" sz="1400" dirty="0">
                <a:solidFill>
                  <a:srgbClr val="DCD7E5"/>
                </a:solidFill>
                <a:latin typeface="Times New Roman" panose="02020603050405020304" pitchFamily="18" charset="0"/>
                <a:ea typeface="Heebo Light" pitchFamily="34" charset="-122"/>
                <a:cs typeface="Times New Roman" panose="02020603050405020304" pitchFamily="18" charset="0"/>
              </a:rPr>
              <a:t>Challenges</a:t>
            </a:r>
            <a:endParaRPr lang="en-US" sz="1400" dirty="0">
              <a:latin typeface="Times New Roman" panose="02020603050405020304" pitchFamily="18" charset="0"/>
              <a:cs typeface="Times New Roman" panose="02020603050405020304" pitchFamily="18" charset="0"/>
            </a:endParaRPr>
          </a:p>
        </p:txBody>
      </p:sp>
      <p:sp>
        <p:nvSpPr>
          <p:cNvPr id="10" name="Shape 8"/>
          <p:cNvSpPr/>
          <p:nvPr/>
        </p:nvSpPr>
        <p:spPr>
          <a:xfrm>
            <a:off x="682823" y="1746766"/>
            <a:ext cx="13264753" cy="2772013"/>
          </a:xfrm>
          <a:prstGeom prst="rect">
            <a:avLst/>
          </a:prstGeom>
          <a:solidFill>
            <a:srgbClr val="000000">
              <a:alpha val="4000"/>
            </a:srgbClr>
          </a:solidFill>
          <a:ln/>
        </p:spPr>
      </p:sp>
      <p:sp>
        <p:nvSpPr>
          <p:cNvPr id="11" name="Text 9"/>
          <p:cNvSpPr/>
          <p:nvPr/>
        </p:nvSpPr>
        <p:spPr>
          <a:xfrm>
            <a:off x="808196" y="1829514"/>
            <a:ext cx="2398395" cy="200501"/>
          </a:xfrm>
          <a:prstGeom prst="rect">
            <a:avLst/>
          </a:prstGeom>
          <a:noFill/>
          <a:ln/>
        </p:spPr>
        <p:txBody>
          <a:bodyPr wrap="none" lIns="0" tIns="0" rIns="0" bIns="0" rtlCol="0" anchor="t"/>
          <a:lstStyle/>
          <a:p>
            <a:pPr marL="0" indent="0" algn="l">
              <a:lnSpc>
                <a:spcPts val="155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5.</a:t>
            </a:r>
            <a:endParaRPr lang="en-US" sz="1050" dirty="0">
              <a:latin typeface="Times New Roman" panose="02020603050405020304" pitchFamily="18" charset="0"/>
              <a:cs typeface="Times New Roman" panose="02020603050405020304" pitchFamily="18" charset="0"/>
            </a:endParaRPr>
          </a:p>
        </p:txBody>
      </p:sp>
      <p:sp>
        <p:nvSpPr>
          <p:cNvPr id="12" name="Text 10"/>
          <p:cNvSpPr/>
          <p:nvPr/>
        </p:nvSpPr>
        <p:spPr>
          <a:xfrm>
            <a:off x="3464957" y="1829514"/>
            <a:ext cx="2394585" cy="1203008"/>
          </a:xfrm>
          <a:prstGeom prst="rect">
            <a:avLst/>
          </a:prstGeom>
          <a:noFill/>
          <a:ln/>
        </p:spPr>
        <p:txBody>
          <a:bodyPr wrap="square" lIns="0" tIns="0" rIns="0" bIns="0" rtlCol="0" anchor="t"/>
          <a:lstStyle/>
          <a:p>
            <a:pPr marL="0" indent="0" algn="l">
              <a:lnSpc>
                <a:spcPts val="1550"/>
              </a:lnSpc>
              <a:buNone/>
            </a:pPr>
            <a:r>
              <a:rPr lang="en-US" sz="1050" b="1" dirty="0">
                <a:solidFill>
                  <a:srgbClr val="DCD7E5"/>
                </a:solidFill>
                <a:latin typeface="Times New Roman" panose="02020603050405020304" pitchFamily="18" charset="0"/>
                <a:ea typeface="Heebo Light" pitchFamily="34" charset="-122"/>
                <a:cs typeface="Times New Roman" panose="02020603050405020304" pitchFamily="18" charset="0"/>
              </a:rPr>
              <a:t>Genuine-Focused Learning using Mask AutoEncoder for Generalized Fake Audio Detection;</a:t>
            </a: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 Xiaopeng Wang, Ruibo Fu, Zhengqi Wen, Zhiyong Wang, Yuankun Xie, Yukun Liu, Jianhua Tao, Xuefei Liu, Yongwei Li, Xin Qi, Yi Lu, Shuchen Shi</a:t>
            </a:r>
            <a:endParaRPr lang="en-US" sz="1050" dirty="0">
              <a:latin typeface="Times New Roman" panose="02020603050405020304" pitchFamily="18" charset="0"/>
              <a:cs typeface="Times New Roman" panose="02020603050405020304" pitchFamily="18" charset="0"/>
            </a:endParaRPr>
          </a:p>
        </p:txBody>
      </p:sp>
      <p:sp>
        <p:nvSpPr>
          <p:cNvPr id="13" name="Text 11"/>
          <p:cNvSpPr/>
          <p:nvPr/>
        </p:nvSpPr>
        <p:spPr>
          <a:xfrm>
            <a:off x="6117908" y="1829514"/>
            <a:ext cx="2394585" cy="200501"/>
          </a:xfrm>
          <a:prstGeom prst="rect">
            <a:avLst/>
          </a:prstGeom>
          <a:noFill/>
          <a:ln/>
        </p:spPr>
        <p:txBody>
          <a:bodyPr wrap="none" lIns="0" tIns="0" rIns="0" bIns="0" rtlCol="0" anchor="t"/>
          <a:lstStyle/>
          <a:p>
            <a:pPr marL="0" indent="0" algn="l">
              <a:lnSpc>
                <a:spcPts val="155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arXiv:2406.03247v2 [cs.SD] 9 Jun 2024</a:t>
            </a:r>
            <a:endParaRPr lang="en-US" sz="1050" dirty="0">
              <a:latin typeface="Times New Roman" panose="02020603050405020304" pitchFamily="18" charset="0"/>
              <a:cs typeface="Times New Roman" panose="02020603050405020304" pitchFamily="18" charset="0"/>
            </a:endParaRPr>
          </a:p>
        </p:txBody>
      </p:sp>
      <p:sp>
        <p:nvSpPr>
          <p:cNvPr id="14" name="Text 12"/>
          <p:cNvSpPr/>
          <p:nvPr/>
        </p:nvSpPr>
        <p:spPr>
          <a:xfrm>
            <a:off x="8770858" y="1829514"/>
            <a:ext cx="2394585" cy="1804511"/>
          </a:xfrm>
          <a:prstGeom prst="rect">
            <a:avLst/>
          </a:prstGeom>
          <a:noFill/>
          <a:ln/>
        </p:spPr>
        <p:txBody>
          <a:bodyPr wrap="square" lIns="0" tIns="0" rIns="0" bIns="0" rtlCol="0" anchor="t"/>
          <a:lstStyle/>
          <a:p>
            <a:pPr marL="0" indent="0" algn="l">
              <a:lnSpc>
                <a:spcPts val="155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This paper propose a Genuine-Focused Learning (GFL) framework guided, aiming for highly generalized FAD, called GFL-FAD. This method incorporates a Counterfactual Reasoning Enhanced Representation (CRER) based on audio reconstruction using the Mask AutoEncoder (MAE) architecture to accurately model genuine audio features.</a:t>
            </a:r>
            <a:endParaRPr lang="en-US" sz="1050" dirty="0">
              <a:latin typeface="Times New Roman" panose="02020603050405020304" pitchFamily="18" charset="0"/>
              <a:cs typeface="Times New Roman" panose="02020603050405020304" pitchFamily="18" charset="0"/>
            </a:endParaRPr>
          </a:p>
        </p:txBody>
      </p:sp>
      <p:sp>
        <p:nvSpPr>
          <p:cNvPr id="15" name="Text 13"/>
          <p:cNvSpPr/>
          <p:nvPr/>
        </p:nvSpPr>
        <p:spPr>
          <a:xfrm>
            <a:off x="11423809" y="1829514"/>
            <a:ext cx="2398395" cy="2606516"/>
          </a:xfrm>
          <a:prstGeom prst="rect">
            <a:avLst/>
          </a:prstGeom>
          <a:noFill/>
          <a:ln/>
        </p:spPr>
        <p:txBody>
          <a:bodyPr wrap="square" lIns="0" tIns="0" rIns="0" bIns="0" rtlCol="0" anchor="t"/>
          <a:lstStyle/>
          <a:p>
            <a:pPr marL="0" indent="0" algn="l">
              <a:lnSpc>
                <a:spcPts val="155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Genuine Audio Reconstruction: The method focuses on accurately modeling genuine audio features using a Mask AutoEncoder (MAE). Ensuring that the reconstruction loss effectively captures genuine audio characteristics without being influenced by spoofed audio is challenging. Counterfactual Reasoning Enhanced Representation (CRER): Integrating CRER with the MAE architecture to enhance the model's ability to distinguish between genuine and fake audio requires sophisticated design and tuning.</a:t>
            </a:r>
            <a:endParaRPr lang="en-US" sz="1050" dirty="0">
              <a:latin typeface="Times New Roman" panose="02020603050405020304" pitchFamily="18" charset="0"/>
              <a:cs typeface="Times New Roman" panose="02020603050405020304" pitchFamily="18" charset="0"/>
            </a:endParaRPr>
          </a:p>
        </p:txBody>
      </p:sp>
      <p:sp>
        <p:nvSpPr>
          <p:cNvPr id="16" name="Shape 14"/>
          <p:cNvSpPr/>
          <p:nvPr/>
        </p:nvSpPr>
        <p:spPr>
          <a:xfrm>
            <a:off x="682823" y="4518779"/>
            <a:ext cx="13264753" cy="2972514"/>
          </a:xfrm>
          <a:prstGeom prst="rect">
            <a:avLst/>
          </a:prstGeom>
          <a:solidFill>
            <a:srgbClr val="FFFFFF">
              <a:alpha val="4000"/>
            </a:srgbClr>
          </a:solidFill>
          <a:ln/>
        </p:spPr>
      </p:sp>
      <p:sp>
        <p:nvSpPr>
          <p:cNvPr id="17" name="Text 15"/>
          <p:cNvSpPr/>
          <p:nvPr/>
        </p:nvSpPr>
        <p:spPr>
          <a:xfrm>
            <a:off x="808196" y="4601528"/>
            <a:ext cx="2398395" cy="200501"/>
          </a:xfrm>
          <a:prstGeom prst="rect">
            <a:avLst/>
          </a:prstGeom>
          <a:noFill/>
          <a:ln/>
        </p:spPr>
        <p:txBody>
          <a:bodyPr wrap="none" lIns="0" tIns="0" rIns="0" bIns="0" rtlCol="0" anchor="t"/>
          <a:lstStyle/>
          <a:p>
            <a:pPr marL="0" indent="0" algn="l">
              <a:lnSpc>
                <a:spcPts val="155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6.</a:t>
            </a:r>
            <a:endParaRPr lang="en-US" sz="1050" dirty="0">
              <a:latin typeface="Times New Roman" panose="02020603050405020304" pitchFamily="18" charset="0"/>
              <a:cs typeface="Times New Roman" panose="02020603050405020304" pitchFamily="18" charset="0"/>
            </a:endParaRPr>
          </a:p>
        </p:txBody>
      </p:sp>
      <p:sp>
        <p:nvSpPr>
          <p:cNvPr id="18" name="Text 16"/>
          <p:cNvSpPr/>
          <p:nvPr/>
        </p:nvSpPr>
        <p:spPr>
          <a:xfrm>
            <a:off x="3464957" y="4601528"/>
            <a:ext cx="2394585" cy="1235746"/>
          </a:xfrm>
          <a:prstGeom prst="rect">
            <a:avLst/>
          </a:prstGeom>
          <a:noFill/>
          <a:ln/>
        </p:spPr>
        <p:txBody>
          <a:bodyPr wrap="square" lIns="0" tIns="0" rIns="0" bIns="0" rtlCol="0" anchor="t"/>
          <a:lstStyle/>
          <a:p>
            <a:pPr marL="0" indent="0" algn="l">
              <a:lnSpc>
                <a:spcPts val="1550"/>
              </a:lnSpc>
              <a:buNone/>
            </a:pPr>
            <a:r>
              <a:rPr lang="en-US" sz="1050" b="1" dirty="0" smtClean="0">
                <a:solidFill>
                  <a:srgbClr val="DCD7E5"/>
                </a:solidFill>
                <a:latin typeface="Times New Roman" panose="02020603050405020304" pitchFamily="18" charset="0"/>
                <a:ea typeface="Heebo Light" pitchFamily="34" charset="-122"/>
                <a:cs typeface="Times New Roman" panose="02020603050405020304" pitchFamily="18" charset="0"/>
              </a:rPr>
              <a:t>Generalized Fake Audio Detection via Deep Stable Learning</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Zhiyong</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Wang,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Ruibo</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Fu,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Zhengqi</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Wen</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Yuankun</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Xie</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Yukun</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Liu,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Xiaopeng</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Wang,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XuefeiLiu</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Yongwei</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Li,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Jianhua</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Tao, Yi Lu,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Xin</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Qi</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a:t>
            </a:r>
            <a:r>
              <a:rPr lang="en-US" sz="1050" dirty="0" err="1" smtClean="0">
                <a:solidFill>
                  <a:srgbClr val="DCD7E5"/>
                </a:solidFill>
                <a:latin typeface="Times New Roman" panose="02020603050405020304" pitchFamily="18" charset="0"/>
                <a:ea typeface="Heebo Light" pitchFamily="34" charset="-122"/>
                <a:cs typeface="Times New Roman" panose="02020603050405020304" pitchFamily="18" charset="0"/>
              </a:rPr>
              <a:t>Shuchen</a:t>
            </a:r>
            <a:r>
              <a:rPr lang="en-US" sz="1050" dirty="0" smtClean="0">
                <a:solidFill>
                  <a:srgbClr val="DCD7E5"/>
                </a:solidFill>
                <a:latin typeface="Times New Roman" panose="02020603050405020304" pitchFamily="18" charset="0"/>
                <a:ea typeface="Heebo Light" pitchFamily="34" charset="-122"/>
                <a:cs typeface="Times New Roman" panose="02020603050405020304" pitchFamily="18" charset="0"/>
              </a:rPr>
              <a:t> Shi</a:t>
            </a:r>
            <a:endParaRPr lang="en-US" sz="1050" dirty="0">
              <a:latin typeface="Times New Roman" panose="02020603050405020304" pitchFamily="18" charset="0"/>
              <a:cs typeface="Times New Roman" panose="02020603050405020304" pitchFamily="18" charset="0"/>
            </a:endParaRPr>
          </a:p>
        </p:txBody>
      </p:sp>
      <p:sp>
        <p:nvSpPr>
          <p:cNvPr id="19" name="Text 17"/>
          <p:cNvSpPr/>
          <p:nvPr/>
        </p:nvSpPr>
        <p:spPr>
          <a:xfrm>
            <a:off x="6117908" y="4601528"/>
            <a:ext cx="2394585" cy="200501"/>
          </a:xfrm>
          <a:prstGeom prst="rect">
            <a:avLst/>
          </a:prstGeom>
          <a:noFill/>
          <a:ln/>
        </p:spPr>
        <p:txBody>
          <a:bodyPr wrap="none" lIns="0" tIns="0" rIns="0" bIns="0" rtlCol="0" anchor="t"/>
          <a:lstStyle/>
          <a:p>
            <a:pPr marL="0" indent="0" algn="l">
              <a:lnSpc>
                <a:spcPts val="155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arXiv:2406.03237v1 [cs.SD] 5 Jun 2024</a:t>
            </a:r>
            <a:endParaRPr lang="en-US" sz="1050" dirty="0">
              <a:latin typeface="Times New Roman" panose="02020603050405020304" pitchFamily="18" charset="0"/>
              <a:cs typeface="Times New Roman" panose="02020603050405020304" pitchFamily="18" charset="0"/>
            </a:endParaRPr>
          </a:p>
        </p:txBody>
      </p:sp>
      <p:sp>
        <p:nvSpPr>
          <p:cNvPr id="20" name="Text 18"/>
          <p:cNvSpPr/>
          <p:nvPr/>
        </p:nvSpPr>
        <p:spPr>
          <a:xfrm>
            <a:off x="8770858" y="4601528"/>
            <a:ext cx="2394585" cy="2005013"/>
          </a:xfrm>
          <a:prstGeom prst="rect">
            <a:avLst/>
          </a:prstGeom>
          <a:noFill/>
          <a:ln/>
        </p:spPr>
        <p:txBody>
          <a:bodyPr wrap="square" lIns="0" tIns="0" rIns="0" bIns="0" rtlCol="0" anchor="t"/>
          <a:lstStyle/>
          <a:p>
            <a:pPr marL="0" indent="0" algn="l">
              <a:lnSpc>
                <a:spcPts val="155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In this work, we propose a stable learning-based training scheme that involves a Sample Weight Learning (SWL) module, addressing distribution shift by decorrelating all selected features via learning weights from training samples. The proposed portable plug-inlike SWL is easy to apply to multiple base models and generalizes them without using extra data during training.</a:t>
            </a:r>
            <a:endParaRPr lang="en-US" sz="1050" dirty="0">
              <a:latin typeface="Times New Roman" panose="02020603050405020304" pitchFamily="18" charset="0"/>
              <a:cs typeface="Times New Roman" panose="02020603050405020304" pitchFamily="18" charset="0"/>
            </a:endParaRPr>
          </a:p>
        </p:txBody>
      </p:sp>
      <p:sp>
        <p:nvSpPr>
          <p:cNvPr id="21" name="Text 19"/>
          <p:cNvSpPr/>
          <p:nvPr/>
        </p:nvSpPr>
        <p:spPr>
          <a:xfrm>
            <a:off x="11423809" y="4601528"/>
            <a:ext cx="2398395" cy="2807018"/>
          </a:xfrm>
          <a:prstGeom prst="rect">
            <a:avLst/>
          </a:prstGeom>
          <a:noFill/>
          <a:ln/>
        </p:spPr>
        <p:txBody>
          <a:bodyPr wrap="square" lIns="0" tIns="0" rIns="0" bIns="0" rtlCol="0" anchor="t"/>
          <a:lstStyle/>
          <a:p>
            <a:pPr marL="0" indent="0" algn="l">
              <a:lnSpc>
                <a:spcPts val="1550"/>
              </a:lnSpc>
              <a:buNone/>
            </a:pPr>
            <a:r>
              <a:rPr lang="en-US" sz="1050" dirty="0">
                <a:solidFill>
                  <a:srgbClr val="DCD7E5"/>
                </a:solidFill>
                <a:latin typeface="Times New Roman" panose="02020603050405020304" pitchFamily="18" charset="0"/>
                <a:ea typeface="Heebo Light" pitchFamily="34" charset="-122"/>
                <a:cs typeface="Times New Roman" panose="02020603050405020304" pitchFamily="18" charset="0"/>
              </a:rPr>
              <a:t>Distribution Shift: One of the primary challenges is dealing with distribution shifts between training and evaluation datasets. Current fake audio detection methods often perform well on specific datasets but fail when tested on datasets with different distributions. Sample Weight Learning (SWL): The proposed method involves a Sample Weight Learning module to address distribution shifts by decorrelating selected features. Implementing this effectively across various base models without using extra data during training is challenging</a:t>
            </a:r>
            <a:endParaRPr lang="en-US" sz="105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TotalTime>
  <Words>3902</Words>
  <Application>Microsoft Office PowerPoint</Application>
  <PresentationFormat>Custom</PresentationFormat>
  <Paragraphs>296</Paragraphs>
  <Slides>34</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Times New Roman</vt:lpstr>
      <vt:lpstr>Montserrat</vt:lpstr>
      <vt:lpstr>Heebo Light</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Rajvi Patil</cp:lastModifiedBy>
  <cp:revision>13</cp:revision>
  <dcterms:created xsi:type="dcterms:W3CDTF">2025-06-09T15:48:44Z</dcterms:created>
  <dcterms:modified xsi:type="dcterms:W3CDTF">2025-06-10T06:18:27Z</dcterms:modified>
</cp:coreProperties>
</file>